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0" r:id="rId2"/>
  </p:sldMasterIdLst>
  <p:notesMasterIdLst>
    <p:notesMasterId r:id="rId49"/>
  </p:notesMasterIdLst>
  <p:sldIdLst>
    <p:sldId id="256" r:id="rId3"/>
    <p:sldId id="342" r:id="rId4"/>
    <p:sldId id="348" r:id="rId5"/>
    <p:sldId id="349" r:id="rId6"/>
    <p:sldId id="346" r:id="rId7"/>
    <p:sldId id="347" r:id="rId8"/>
    <p:sldId id="872" r:id="rId9"/>
    <p:sldId id="887" r:id="rId10"/>
    <p:sldId id="885" r:id="rId11"/>
    <p:sldId id="881" r:id="rId12"/>
    <p:sldId id="874" r:id="rId13"/>
    <p:sldId id="883" r:id="rId14"/>
    <p:sldId id="876" r:id="rId15"/>
    <p:sldId id="921" r:id="rId16"/>
    <p:sldId id="922" r:id="rId17"/>
    <p:sldId id="888" r:id="rId18"/>
    <p:sldId id="875" r:id="rId19"/>
    <p:sldId id="882" r:id="rId20"/>
    <p:sldId id="889" r:id="rId21"/>
    <p:sldId id="884" r:id="rId22"/>
    <p:sldId id="890" r:id="rId23"/>
    <p:sldId id="891" r:id="rId24"/>
    <p:sldId id="877" r:id="rId25"/>
    <p:sldId id="878" r:id="rId26"/>
    <p:sldId id="880" r:id="rId27"/>
    <p:sldId id="879" r:id="rId28"/>
    <p:sldId id="896" r:id="rId29"/>
    <p:sldId id="911" r:id="rId30"/>
    <p:sldId id="258" r:id="rId31"/>
    <p:sldId id="259" r:id="rId32"/>
    <p:sldId id="260" r:id="rId33"/>
    <p:sldId id="892" r:id="rId34"/>
    <p:sldId id="912" r:id="rId35"/>
    <p:sldId id="913" r:id="rId36"/>
    <p:sldId id="914" r:id="rId37"/>
    <p:sldId id="915" r:id="rId38"/>
    <p:sldId id="897" r:id="rId39"/>
    <p:sldId id="916" r:id="rId40"/>
    <p:sldId id="917" r:id="rId41"/>
    <p:sldId id="918" r:id="rId42"/>
    <p:sldId id="919" r:id="rId43"/>
    <p:sldId id="920" r:id="rId44"/>
    <p:sldId id="893" r:id="rId45"/>
    <p:sldId id="907" r:id="rId46"/>
    <p:sldId id="910" r:id="rId47"/>
    <p:sldId id="276" r:id="rId4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9DE"/>
    <a:srgbClr val="6E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9" autoAdjust="0"/>
    <p:restoredTop sz="83315" autoAdjust="0"/>
  </p:normalViewPr>
  <p:slideViewPr>
    <p:cSldViewPr snapToGrid="0">
      <p:cViewPr varScale="1">
        <p:scale>
          <a:sx n="64" d="100"/>
          <a:sy n="6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EA417-FA3F-4942-A875-FD9A21105090}" type="datetimeFigureOut">
              <a:rPr lang="sl-SI" smtClean="0"/>
              <a:t>4. 12. 2024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0EB98-11EE-4012-9AFE-456FEE631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4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27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02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323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abitbetter\bambo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8390467" y="-1588"/>
            <a:ext cx="3810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" y="1144251"/>
            <a:ext cx="8331200" cy="14465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4290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2901" y="6248400"/>
            <a:ext cx="2163233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0933" y="6248400"/>
            <a:ext cx="3996267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D444D2-442C-43B9-A8BF-17D690BBE65E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2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7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170B2-B7F0-4F26-A940-73B264526BED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7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451A5-82B4-4F9B-8048-BDE6860D4FBB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65B2C-480F-4751-9ACE-4FDA6B3D5E36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D6F86-EA08-445E-A5A7-99B17A3BC5EA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72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9F489-AED2-4BB7-AD32-66AF2AEFB1E7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1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D7AB7-35AD-4C48-8A63-430B80B15372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1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30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E4192-A5CF-413C-983E-436D05D62703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4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E7ED6-3E28-427F-BE93-94426E0ECEC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1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320676"/>
            <a:ext cx="1538883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20676"/>
            <a:ext cx="73406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905DC-B182-4F76-A646-7DBA705067D8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96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74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80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8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40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5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7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MPS, 12.2024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5EED-287F-47B2-960D-A2B675CDE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86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bitbetter\bambo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9804400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3160"/>
            <a:ext cx="995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84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70BB2-B13D-4D06-9001-257845F4503E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9YtT49fFlM&amp;list=PL5cz44VCrscVrzSJ9ptlybpWyKdIypvPj&amp;index=2&amp;ab_channel=CS188Fall2013" TargetMode="External"/><Relationship Id="rId2" Type="http://schemas.openxmlformats.org/officeDocument/2006/relationships/hyperlink" Target="https://www.youtube.com/watch?v=tONNlv6osG4&amp;list=PL5cz44VCrscVrzSJ9ptlybpWyKdIypvPj&amp;ab_channel=CS188Fall2013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adoptions.html" TargetMode="External"/><Relationship Id="rId2" Type="http://schemas.openxmlformats.org/officeDocument/2006/relationships/hyperlink" Target="http://www.google.com/search?q=artificial+intelligence+textbook&amp;ie=UTF-8&amp;oe=UTF-8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78193" y="3066400"/>
            <a:ext cx="8560132" cy="1356128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latin typeface="+mn-lt"/>
              </a:rPr>
              <a:t>Dept of intelligent systems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sl-SI" sz="2800" dirty="0">
                <a:latin typeface="+mn-lt"/>
              </a:rPr>
              <a:t>Institut „J</a:t>
            </a:r>
            <a:r>
              <a:rPr lang="en-US" sz="2800" dirty="0" err="1">
                <a:latin typeface="+mn-lt"/>
              </a:rPr>
              <a:t>ožef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Stefa</a:t>
            </a:r>
            <a:r>
              <a:rPr lang="sl-SI" sz="2800" dirty="0">
                <a:latin typeface="+mn-lt"/>
              </a:rPr>
              <a:t>n“</a:t>
            </a:r>
            <a:endParaRPr lang="en-US" sz="2800" dirty="0"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61320" y="4885383"/>
            <a:ext cx="6400800" cy="1008112"/>
          </a:xfrm>
        </p:spPr>
        <p:txBody>
          <a:bodyPr>
            <a:normAutofit/>
          </a:bodyPr>
          <a:lstStyle/>
          <a:p>
            <a:pPr algn="l"/>
            <a:r>
              <a:rPr lang="sl-SI" sz="3000" dirty="0">
                <a:solidFill>
                  <a:schemeClr val="tx1"/>
                </a:solidFill>
              </a:rPr>
              <a:t>Matjaž Gams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0" y="3164634"/>
            <a:ext cx="1511990" cy="528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90" y="3967624"/>
            <a:ext cx="794336" cy="1040774"/>
          </a:xfrm>
          <a:prstGeom prst="rect">
            <a:avLst/>
          </a:prstGeom>
        </p:spPr>
      </p:pic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CA9CD9E6-A68F-4C60-9B80-62309081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  <a:endParaRPr lang="sl-SI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9B56727-0641-4A99-969F-36BA17BDA1B6}"/>
              </a:ext>
            </a:extLst>
          </p:cNvPr>
          <p:cNvSpPr/>
          <p:nvPr/>
        </p:nvSpPr>
        <p:spPr>
          <a:xfrm>
            <a:off x="882770" y="1135894"/>
            <a:ext cx="10474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sans-serif"/>
              </a:rPr>
              <a:t>Artificial intelligence (overview)</a:t>
            </a:r>
            <a:endParaRPr lang="en-US" sz="4000" b="1" dirty="0">
              <a:latin typeface="sans-serif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98798CD-A6A6-4083-A917-CF9FE1D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08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/>
              <a:t>Machine learning</a:t>
            </a:r>
            <a:endParaRPr lang="en-GB" altLang="en-US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10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49EBC-4192-42E1-B3F2-357C8C8A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7" y="4111804"/>
            <a:ext cx="5093053" cy="2586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E900B-E830-4E9F-A161-76E174A5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29" y="1006401"/>
            <a:ext cx="7092156" cy="3479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16399-A6D1-4FE8-95CB-43A2B0B2CE1E}"/>
              </a:ext>
            </a:extLst>
          </p:cNvPr>
          <p:cNvSpPr txBox="1"/>
          <p:nvPr/>
        </p:nvSpPr>
        <p:spPr>
          <a:xfrm>
            <a:off x="382837" y="2858840"/>
            <a:ext cx="9980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https://www.youtube.com/watch?v=yN7ypxC7838&amp;ab_channel=LearnwithWhiteboard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7057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/>
              <a:t>Machine learning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851906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Classification: Sorting data into predefined categories, such as categorizing emails as "spam" or "non-spam.“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Prediction: Forecasting future values based on historical data, such as predicting sales or weather.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Regression: Evaluating and </a:t>
            </a:r>
            <a:r>
              <a:rPr lang="en-GB" altLang="en-US" sz="2000" dirty="0" err="1"/>
              <a:t>modeling</a:t>
            </a:r>
            <a:r>
              <a:rPr lang="en-GB" altLang="en-US" sz="2000" dirty="0"/>
              <a:t> relationships between variables to predict continuous values, such as the price of real estate based on its characteristics.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Clustering: Grouping data into clusters based on similarity, such as customer segmentation based on purchasing habits.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Anomaly Detection: Identifying irregularities or unusual patterns, such as detecting fraud in credit card transactions.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Dimensionality Reduction: Reducing the number of variables in a dataset while retaining key information, which is useful for visualization and speeding up data processing.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Recommendation Systems: Suggesting products or content to users based on their past interactions, as seen with movie recommendations on streaming platforms.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Transparency / Explanation: Providing users with explanations of the domain, such as showing in a decision tree which attributes influence a category (e.g., demonstrating that a longer maternity leave has little impact on fertility).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11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418571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/>
              <a:t>ML types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756" y="928689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predhodno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določene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kategorije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Uporablja</a:t>
            </a:r>
            <a:r>
              <a:rPr lang="en-GB" altLang="en-US" sz="1800" b="1" dirty="0"/>
              <a:t> se za </a:t>
            </a:r>
            <a:r>
              <a:rPr lang="en-GB" altLang="en-US" sz="1800" b="1" dirty="0" err="1"/>
              <a:t>naloge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kjer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obstajajo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jasne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oznake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Primerno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prepoznavanje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vzorcev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podatkih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Pomaga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odločitvah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podlagi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kategoriziranih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Primer: </a:t>
            </a: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e-</a:t>
            </a:r>
            <a:r>
              <a:rPr lang="en-GB" altLang="en-US" sz="1800" b="1" dirty="0" err="1"/>
              <a:t>pošte</a:t>
            </a:r>
            <a:r>
              <a:rPr lang="en-GB" altLang="en-US" sz="1800" b="1" dirty="0"/>
              <a:t> v 'spam' in 'ne-spam’,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je vegan ….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12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59D5E-B038-4920-80FD-EBC6DB6B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19" y="2795989"/>
            <a:ext cx="7376781" cy="4092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EC452-7120-43E7-92EA-DBBF5C94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89"/>
            <a:ext cx="12192000" cy="61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13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21E87-FE99-4637-A80E-29F166EC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92" y="204337"/>
            <a:ext cx="8202170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4B3F-60D0-4700-A514-A5C77395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9" y="804209"/>
            <a:ext cx="10141679" cy="4832092"/>
          </a:xfrm>
        </p:spPr>
        <p:txBody>
          <a:bodyPr/>
          <a:lstStyle/>
          <a:p>
            <a:r>
              <a:rPr lang="en-GB" dirty="0"/>
              <a:t>Max to here for Introduction</a:t>
            </a:r>
            <a:br>
              <a:rPr lang="en-GB" dirty="0"/>
            </a:br>
            <a:r>
              <a:rPr lang="en-GB" dirty="0"/>
              <a:t>Video: depth-first search, breath-first search, A*</a:t>
            </a:r>
            <a:br>
              <a:rPr lang="en-GB" dirty="0"/>
            </a:br>
            <a:r>
              <a:rPr lang="en-GB" dirty="0"/>
              <a:t>and similar</a:t>
            </a:r>
            <a:br>
              <a:rPr lang="en-GB" dirty="0"/>
            </a:br>
            <a:r>
              <a:rPr lang="en-GB" dirty="0"/>
              <a:t>Exam: definitions, GPT, search</a:t>
            </a:r>
            <a:br>
              <a:rPr lang="en-GB" dirty="0"/>
            </a:br>
            <a:r>
              <a:rPr lang="en-GB" dirty="0"/>
              <a:t>To remember: AI revolution, GPT, </a:t>
            </a:r>
            <a:r>
              <a:rPr lang="en-GB"/>
              <a:t>AI overview</a:t>
            </a:r>
            <a:endParaRPr lang="en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22FCF-CF61-4D28-9242-1CAE9436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3F4A7-2D91-4325-814A-3E82D06D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D6F86-EA08-445E-A5A7-99B17A3BC5EA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1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4B3F-60D0-4700-A514-A5C77395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9" y="804209"/>
            <a:ext cx="10141679" cy="4832092"/>
          </a:xfrm>
        </p:spPr>
        <p:txBody>
          <a:bodyPr/>
          <a:lstStyle/>
          <a:p>
            <a:r>
              <a:rPr lang="en-GB" sz="2800" dirty="0">
                <a:hlinkClick r:id="rId2"/>
              </a:rPr>
              <a:t>https://www.youtube.com/watch?v=tONNlv6osG4&amp;list=PL5cz44VCrscVrzSJ9ptlybpWyKdIypvPj&amp;ab_channel=CS188Fall2013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>
                <a:hlinkClick r:id="rId3"/>
              </a:rPr>
              <a:t>https://www.youtube.com/watch?v=y9YtT49fFlM&amp;list=PL5cz44VCrscVrzSJ9ptlybpWyKdIypvPj&amp;index=2&amp;ab_channel=CS188Fall2013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https://www.youtube.com/watch?v=ka5KpaKDGF0&amp;list=PL5cz44VCrscVrzSJ9ptlybpWyKdIypvPj&amp;index=3&amp;ab_channel=CS188Fall2013</a:t>
            </a:r>
            <a:endParaRPr lang="en-SI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22FCF-CF61-4D28-9242-1CAE9436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3F4A7-2D91-4325-814A-3E82D06D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D6F86-EA08-445E-A5A7-99B17A3BC5EA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1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Napovedovanje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Predvidevanje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prihodnjih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vrednosti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podlagi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zgodovinskih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Ključno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številne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poslovne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odločitve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Uporablja</a:t>
            </a:r>
            <a:r>
              <a:rPr lang="en-GB" altLang="en-US" sz="1800" b="1" dirty="0"/>
              <a:t> se v </a:t>
            </a:r>
            <a:r>
              <a:rPr lang="en-GB" altLang="en-US" sz="1800" b="1" dirty="0" err="1"/>
              <a:t>financah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logistiki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drugih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industrijah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Osnova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izboljšanje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strategij</a:t>
            </a:r>
            <a:r>
              <a:rPr lang="en-GB" altLang="en-US" sz="1800" b="1" dirty="0"/>
              <a:t> z </a:t>
            </a:r>
            <a:r>
              <a:rPr lang="en-GB" altLang="en-US" sz="1800" b="1" dirty="0" err="1"/>
              <a:t>uporabo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preteklih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Primer: </a:t>
            </a:r>
            <a:r>
              <a:rPr lang="en-GB" altLang="en-US" sz="1800" b="1" dirty="0" err="1"/>
              <a:t>Napovedovanje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prodaje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vremena</a:t>
            </a:r>
            <a:r>
              <a:rPr lang="en-GB" altLang="en-US" sz="1800" b="1" dirty="0"/>
              <a:t>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16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68D9F-FC8A-4F52-B6D0-A636C865D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16" y="2959637"/>
            <a:ext cx="7168968" cy="25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Klasifikacija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756" y="928689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predhodno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določene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kategorije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Uporablja</a:t>
            </a:r>
            <a:r>
              <a:rPr lang="en-GB" altLang="en-US" sz="1800" b="1" dirty="0"/>
              <a:t> se za </a:t>
            </a:r>
            <a:r>
              <a:rPr lang="en-GB" altLang="en-US" sz="1800" b="1" dirty="0" err="1"/>
              <a:t>naloge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kjer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obstajajo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jasne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oznake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Primerno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prepoznavanje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vzorcev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podatkih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Pomaga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odločitvah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podlagi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kategoriziranih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Primer: </a:t>
            </a: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e-</a:t>
            </a:r>
            <a:r>
              <a:rPr lang="en-GB" altLang="en-US" sz="1800" b="1" dirty="0" err="1"/>
              <a:t>pošte</a:t>
            </a:r>
            <a:r>
              <a:rPr lang="en-GB" altLang="en-US" sz="1800" b="1" dirty="0"/>
              <a:t> v 'spam' in 'ne-spam’,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je vegan ….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17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59D5E-B038-4920-80FD-EBC6DB6B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286" y="2795989"/>
            <a:ext cx="7352714" cy="4092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897D5-E262-4B6D-BDFB-DBA7DE05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7723"/>
            <a:ext cx="517938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555" y="152400"/>
            <a:ext cx="9346809" cy="144655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Klasifikacija</a:t>
            </a:r>
            <a:r>
              <a:rPr lang="en-US" altLang="en-US" dirty="0"/>
              <a:t> – </a:t>
            </a:r>
            <a:br>
              <a:rPr lang="en-US" altLang="en-US" dirty="0"/>
            </a:br>
            <a:r>
              <a:rPr lang="en-US" altLang="en-US" dirty="0" err="1"/>
              <a:t>ovrednotenje</a:t>
            </a:r>
            <a:endParaRPr lang="en-GB" altLang="en-US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18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C6B57-3BCA-415F-B7C2-D30DA05ED484}"/>
              </a:ext>
            </a:extLst>
          </p:cNvPr>
          <p:cNvSpPr txBox="1"/>
          <p:nvPr/>
        </p:nvSpPr>
        <p:spPr>
          <a:xfrm>
            <a:off x="667729" y="2111216"/>
            <a:ext cx="7871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Točnost</a:t>
            </a:r>
            <a:r>
              <a:rPr lang="en-GB" dirty="0"/>
              <a:t> (Accuracy): </a:t>
            </a:r>
            <a:r>
              <a:rPr lang="en-GB" dirty="0" err="1"/>
              <a:t>Delež</a:t>
            </a:r>
            <a:r>
              <a:rPr lang="en-GB" dirty="0"/>
              <a:t>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klasificiranih</a:t>
            </a:r>
            <a:r>
              <a:rPr lang="en-GB" dirty="0"/>
              <a:t> </a:t>
            </a:r>
            <a:r>
              <a:rPr lang="en-GB" dirty="0" err="1"/>
              <a:t>primerov</a:t>
            </a:r>
            <a:r>
              <a:rPr lang="en-GB" dirty="0"/>
              <a:t>.</a:t>
            </a:r>
          </a:p>
          <a:p>
            <a:r>
              <a:rPr lang="en-GB" dirty="0"/>
              <a:t>Precision (</a:t>
            </a:r>
            <a:r>
              <a:rPr lang="en-GB" dirty="0" err="1"/>
              <a:t>Natančnost</a:t>
            </a:r>
            <a:r>
              <a:rPr lang="en-GB" dirty="0"/>
              <a:t>): </a:t>
            </a:r>
            <a:r>
              <a:rPr lang="en-GB" dirty="0" err="1"/>
              <a:t>Delež</a:t>
            </a:r>
            <a:r>
              <a:rPr lang="en-GB" dirty="0"/>
              <a:t>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napovedi</a:t>
            </a:r>
            <a:r>
              <a:rPr lang="en-GB" dirty="0"/>
              <a:t>.</a:t>
            </a:r>
          </a:p>
          <a:p>
            <a:r>
              <a:rPr lang="en-GB" dirty="0"/>
              <a:t>Recall (</a:t>
            </a:r>
            <a:r>
              <a:rPr lang="en-GB" dirty="0" err="1"/>
              <a:t>Priklic</a:t>
            </a:r>
            <a:r>
              <a:rPr lang="en-GB" dirty="0"/>
              <a:t>): </a:t>
            </a:r>
            <a:r>
              <a:rPr lang="en-GB" dirty="0" err="1"/>
              <a:t>Delež</a:t>
            </a:r>
            <a:r>
              <a:rPr lang="en-GB" dirty="0"/>
              <a:t> </a:t>
            </a:r>
            <a:r>
              <a:rPr lang="en-GB" dirty="0" err="1"/>
              <a:t>dejanskih</a:t>
            </a:r>
            <a:r>
              <a:rPr lang="en-GB" dirty="0"/>
              <a:t>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primerov</a:t>
            </a:r>
            <a:r>
              <a:rPr lang="en-GB" dirty="0"/>
              <a:t>, ki so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prepoznani</a:t>
            </a:r>
            <a:r>
              <a:rPr lang="en-GB" dirty="0"/>
              <a:t>.</a:t>
            </a:r>
          </a:p>
          <a:p>
            <a:r>
              <a:rPr lang="en-GB" dirty="0"/>
              <a:t>F1-mera: </a:t>
            </a:r>
            <a:r>
              <a:rPr lang="en-GB" dirty="0" err="1"/>
              <a:t>Harmonično</a:t>
            </a:r>
            <a:r>
              <a:rPr lang="en-GB" dirty="0"/>
              <a:t> </a:t>
            </a:r>
            <a:r>
              <a:rPr lang="en-GB" dirty="0" err="1"/>
              <a:t>povprečje</a:t>
            </a:r>
            <a:r>
              <a:rPr lang="en-GB" dirty="0"/>
              <a:t> </a:t>
            </a:r>
            <a:r>
              <a:rPr lang="en-GB" dirty="0" err="1"/>
              <a:t>natančnosti</a:t>
            </a:r>
            <a:r>
              <a:rPr lang="en-GB" dirty="0"/>
              <a:t> in </a:t>
            </a:r>
            <a:r>
              <a:rPr lang="en-GB" dirty="0" err="1"/>
              <a:t>priklica</a:t>
            </a:r>
            <a:r>
              <a:rPr lang="en-GB" dirty="0"/>
              <a:t>.</a:t>
            </a:r>
          </a:p>
          <a:p>
            <a:r>
              <a:rPr lang="en-GB" dirty="0"/>
              <a:t>ROC-AUC </a:t>
            </a:r>
            <a:r>
              <a:rPr lang="en-GB" dirty="0" err="1"/>
              <a:t>krivulja</a:t>
            </a:r>
            <a:r>
              <a:rPr lang="en-GB" dirty="0"/>
              <a:t>: Meri </a:t>
            </a:r>
            <a:r>
              <a:rPr lang="en-GB" dirty="0" err="1"/>
              <a:t>sposobnost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za </a:t>
            </a:r>
            <a:r>
              <a:rPr lang="en-GB" dirty="0" err="1"/>
              <a:t>ločevanje</a:t>
            </a:r>
            <a:r>
              <a:rPr lang="en-GB" dirty="0"/>
              <a:t> med </a:t>
            </a:r>
            <a:r>
              <a:rPr lang="en-GB" dirty="0" err="1"/>
              <a:t>razredi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Točnost</a:t>
            </a:r>
            <a:r>
              <a:rPr lang="en-GB" dirty="0"/>
              <a:t> : </a:t>
            </a:r>
            <a:r>
              <a:rPr lang="en-GB" dirty="0" err="1"/>
              <a:t>pravilni</a:t>
            </a:r>
            <a:r>
              <a:rPr lang="en-GB" dirty="0"/>
              <a:t> / </a:t>
            </a:r>
            <a:r>
              <a:rPr lang="en-GB" dirty="0" err="1"/>
              <a:t>vsi</a:t>
            </a:r>
            <a:r>
              <a:rPr lang="en-GB" dirty="0"/>
              <a:t>;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klasificiranih</a:t>
            </a:r>
            <a:r>
              <a:rPr lang="en-GB" dirty="0"/>
              <a:t> </a:t>
            </a:r>
            <a:r>
              <a:rPr lang="en-GB" dirty="0" err="1"/>
              <a:t>primerov</a:t>
            </a:r>
            <a:r>
              <a:rPr lang="en-GB" dirty="0"/>
              <a:t> / </a:t>
            </a:r>
            <a:r>
              <a:rPr lang="en-GB" dirty="0" err="1"/>
              <a:t>Skupno</a:t>
            </a:r>
            <a:r>
              <a:rPr lang="en-GB" dirty="0"/>
              <a:t>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primerov</a:t>
            </a:r>
            <a:r>
              <a:rPr lang="en-GB" dirty="0"/>
              <a:t>; (</a:t>
            </a:r>
            <a:r>
              <a:rPr lang="en-GB" dirty="0" err="1"/>
              <a:t>Pravilni</a:t>
            </a:r>
            <a:r>
              <a:rPr lang="en-GB" dirty="0"/>
              <a:t> </a:t>
            </a:r>
            <a:r>
              <a:rPr lang="en-GB" dirty="0" err="1"/>
              <a:t>pozitivni</a:t>
            </a:r>
            <a:r>
              <a:rPr lang="en-GB" dirty="0"/>
              <a:t> + </a:t>
            </a:r>
            <a:r>
              <a:rPr lang="en-GB" dirty="0" err="1"/>
              <a:t>Pravilni</a:t>
            </a:r>
            <a:r>
              <a:rPr lang="en-GB" dirty="0"/>
              <a:t> </a:t>
            </a:r>
            <a:r>
              <a:rPr lang="en-GB" dirty="0" err="1"/>
              <a:t>negativni</a:t>
            </a:r>
            <a:r>
              <a:rPr lang="en-GB" dirty="0"/>
              <a:t>) / (</a:t>
            </a:r>
            <a:r>
              <a:rPr lang="en-GB" dirty="0" err="1"/>
              <a:t>Vsi</a:t>
            </a:r>
            <a:r>
              <a:rPr lang="en-GB" dirty="0"/>
              <a:t> </a:t>
            </a:r>
            <a:r>
              <a:rPr lang="en-GB" dirty="0" err="1"/>
              <a:t>primeri</a:t>
            </a:r>
            <a:r>
              <a:rPr lang="en-GB" dirty="0"/>
              <a:t>)</a:t>
            </a:r>
          </a:p>
          <a:p>
            <a:r>
              <a:rPr lang="en-GB" dirty="0" err="1"/>
              <a:t>Natančnost</a:t>
            </a:r>
            <a:r>
              <a:rPr lang="en-GB" dirty="0"/>
              <a:t>: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napovedi</a:t>
            </a:r>
            <a:r>
              <a:rPr lang="en-GB" dirty="0"/>
              <a:t> / </a:t>
            </a:r>
            <a:r>
              <a:rPr lang="en-GB" dirty="0" err="1"/>
              <a:t>Skupno</a:t>
            </a:r>
            <a:r>
              <a:rPr lang="en-GB" dirty="0"/>
              <a:t>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napoved</a:t>
            </a:r>
            <a:r>
              <a:rPr lang="en-GB" dirty="0"/>
              <a:t>; </a:t>
            </a:r>
            <a:r>
              <a:rPr lang="en-GB" dirty="0" err="1"/>
              <a:t>Pravilni</a:t>
            </a:r>
            <a:r>
              <a:rPr lang="en-GB" dirty="0"/>
              <a:t> </a:t>
            </a:r>
            <a:r>
              <a:rPr lang="en-GB" dirty="0" err="1"/>
              <a:t>pozitivni</a:t>
            </a:r>
            <a:r>
              <a:rPr lang="en-GB" dirty="0"/>
              <a:t> / (</a:t>
            </a:r>
            <a:r>
              <a:rPr lang="en-GB" dirty="0" err="1"/>
              <a:t>Pravilni</a:t>
            </a:r>
            <a:r>
              <a:rPr lang="en-GB" dirty="0"/>
              <a:t> </a:t>
            </a:r>
            <a:r>
              <a:rPr lang="en-GB" dirty="0" err="1"/>
              <a:t>pozitivni</a:t>
            </a:r>
            <a:r>
              <a:rPr lang="en-GB" dirty="0"/>
              <a:t> + </a:t>
            </a:r>
            <a:r>
              <a:rPr lang="en-GB" dirty="0" err="1"/>
              <a:t>Lažno</a:t>
            </a:r>
            <a:r>
              <a:rPr lang="en-GB" dirty="0"/>
              <a:t> </a:t>
            </a:r>
            <a:r>
              <a:rPr lang="en-GB" dirty="0" err="1"/>
              <a:t>pozitivni</a:t>
            </a:r>
            <a:r>
              <a:rPr lang="en-GB" dirty="0"/>
              <a:t>)</a:t>
            </a:r>
          </a:p>
          <a:p>
            <a:r>
              <a:rPr lang="en-GB" dirty="0" err="1"/>
              <a:t>Priklic</a:t>
            </a:r>
            <a:r>
              <a:rPr lang="en-GB" dirty="0"/>
              <a:t> =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napovedi</a:t>
            </a:r>
            <a:r>
              <a:rPr lang="en-GB" dirty="0"/>
              <a:t> / </a:t>
            </a:r>
            <a:r>
              <a:rPr lang="en-GB" dirty="0" err="1"/>
              <a:t>Skupno</a:t>
            </a:r>
            <a:r>
              <a:rPr lang="en-GB" dirty="0"/>
              <a:t>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dejanskih</a:t>
            </a:r>
            <a:r>
              <a:rPr lang="en-GB" dirty="0"/>
              <a:t>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primerov</a:t>
            </a:r>
            <a:r>
              <a:rPr lang="en-GB" dirty="0"/>
              <a:t>; </a:t>
            </a:r>
            <a:r>
              <a:rPr lang="en-GB" dirty="0" err="1"/>
              <a:t>Pravilni</a:t>
            </a:r>
            <a:r>
              <a:rPr lang="en-GB" dirty="0"/>
              <a:t> </a:t>
            </a:r>
            <a:r>
              <a:rPr lang="en-GB" dirty="0" err="1"/>
              <a:t>pozitivni</a:t>
            </a:r>
            <a:r>
              <a:rPr lang="en-GB" dirty="0"/>
              <a:t> / (</a:t>
            </a:r>
            <a:r>
              <a:rPr lang="en-GB" dirty="0" err="1"/>
              <a:t>Pravilni</a:t>
            </a:r>
            <a:r>
              <a:rPr lang="en-GB" dirty="0"/>
              <a:t> </a:t>
            </a:r>
            <a:r>
              <a:rPr lang="en-GB" dirty="0" err="1"/>
              <a:t>pozitivni</a:t>
            </a:r>
            <a:r>
              <a:rPr lang="en-GB" dirty="0"/>
              <a:t> + </a:t>
            </a:r>
            <a:r>
              <a:rPr lang="en-GB" dirty="0" err="1"/>
              <a:t>Lažno</a:t>
            </a:r>
            <a:r>
              <a:rPr lang="en-GB" dirty="0"/>
              <a:t> </a:t>
            </a:r>
            <a:r>
              <a:rPr lang="en-GB" dirty="0" err="1"/>
              <a:t>negativni</a:t>
            </a:r>
            <a:r>
              <a:rPr lang="en-GB" dirty="0"/>
              <a:t>)</a:t>
            </a:r>
          </a:p>
          <a:p>
            <a:r>
              <a:rPr lang="en-GB" dirty="0"/>
              <a:t>F1-mera = 2 * (</a:t>
            </a:r>
            <a:r>
              <a:rPr lang="en-GB" dirty="0" err="1"/>
              <a:t>Natančnost</a:t>
            </a:r>
            <a:r>
              <a:rPr lang="en-GB" dirty="0"/>
              <a:t> * </a:t>
            </a:r>
            <a:r>
              <a:rPr lang="en-GB" dirty="0" err="1"/>
              <a:t>Priklic</a:t>
            </a:r>
            <a:r>
              <a:rPr lang="en-GB" dirty="0"/>
              <a:t>) / (</a:t>
            </a:r>
            <a:r>
              <a:rPr lang="en-GB" dirty="0" err="1"/>
              <a:t>Natančnost</a:t>
            </a:r>
            <a:r>
              <a:rPr lang="en-GB" dirty="0"/>
              <a:t> + </a:t>
            </a:r>
            <a:r>
              <a:rPr lang="en-GB" dirty="0" err="1"/>
              <a:t>Priklic</a:t>
            </a:r>
            <a:r>
              <a:rPr lang="en-GB" dirty="0"/>
              <a:t>); </a:t>
            </a:r>
            <a:endParaRPr lang="en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9B22F-4672-4E15-8B44-B657B7F4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278" y="0"/>
            <a:ext cx="377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Matrika</a:t>
            </a:r>
            <a:r>
              <a:rPr lang="en-US" altLang="en-US" dirty="0"/>
              <a:t> </a:t>
            </a:r>
            <a:r>
              <a:rPr lang="en-US" altLang="en-US" dirty="0" err="1"/>
              <a:t>zamenjav</a:t>
            </a:r>
            <a:endParaRPr lang="en-GB" altLang="en-US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19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47914-6A20-47AA-8B44-553ACB32F1C6}"/>
              </a:ext>
            </a:extLst>
          </p:cNvPr>
          <p:cNvSpPr txBox="1"/>
          <p:nvPr/>
        </p:nvSpPr>
        <p:spPr>
          <a:xfrm>
            <a:off x="196948" y="1296467"/>
            <a:ext cx="102424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                      </a:t>
            </a:r>
            <a:r>
              <a:rPr lang="en-GB" sz="2000" dirty="0" err="1"/>
              <a:t>Napovedano</a:t>
            </a:r>
            <a:r>
              <a:rPr lang="en-GB" sz="2000" dirty="0"/>
              <a:t> </a:t>
            </a:r>
            <a:r>
              <a:rPr lang="en-GB" sz="2000" dirty="0" err="1"/>
              <a:t>pozitivno</a:t>
            </a:r>
            <a:r>
              <a:rPr lang="en-GB" sz="2000" dirty="0"/>
              <a:t>	</a:t>
            </a:r>
            <a:r>
              <a:rPr lang="en-GB" sz="2000" dirty="0" err="1"/>
              <a:t>Napovedano</a:t>
            </a:r>
            <a:r>
              <a:rPr lang="en-GB" sz="2000" dirty="0"/>
              <a:t> </a:t>
            </a:r>
            <a:r>
              <a:rPr lang="en-GB" sz="2000" dirty="0" err="1"/>
              <a:t>negativno</a:t>
            </a:r>
            <a:r>
              <a:rPr lang="en-GB" sz="2000" dirty="0"/>
              <a:t>    </a:t>
            </a:r>
          </a:p>
          <a:p>
            <a:r>
              <a:rPr lang="en-GB" sz="2000" dirty="0" err="1"/>
              <a:t>Dejansko</a:t>
            </a:r>
            <a:r>
              <a:rPr lang="en-GB" sz="2000" dirty="0"/>
              <a:t> </a:t>
            </a:r>
            <a:r>
              <a:rPr lang="en-GB" sz="2000" dirty="0" err="1"/>
              <a:t>pozitivno</a:t>
            </a:r>
            <a:r>
              <a:rPr lang="en-GB" sz="2000" dirty="0"/>
              <a:t>	50	                        10</a:t>
            </a:r>
          </a:p>
          <a:p>
            <a:r>
              <a:rPr lang="en-GB" sz="2000" dirty="0" err="1"/>
              <a:t>Dejansko</a:t>
            </a:r>
            <a:r>
              <a:rPr lang="en-GB" sz="2000" dirty="0"/>
              <a:t> </a:t>
            </a:r>
            <a:r>
              <a:rPr lang="en-GB" sz="2000" dirty="0" err="1"/>
              <a:t>negativno</a:t>
            </a:r>
            <a:r>
              <a:rPr lang="en-GB" sz="2000" dirty="0"/>
              <a:t>	 5	                        35</a:t>
            </a:r>
          </a:p>
          <a:p>
            <a:endParaRPr lang="en-GB" sz="2000" dirty="0"/>
          </a:p>
          <a:p>
            <a:r>
              <a:rPr lang="en-GB" sz="2000" dirty="0" err="1"/>
              <a:t>Pravilni</a:t>
            </a:r>
            <a:r>
              <a:rPr lang="en-GB" sz="2000" dirty="0"/>
              <a:t> </a:t>
            </a:r>
            <a:r>
              <a:rPr lang="en-GB" sz="2000" dirty="0" err="1"/>
              <a:t>pozitivni</a:t>
            </a:r>
            <a:r>
              <a:rPr lang="en-GB" sz="2000" dirty="0"/>
              <a:t> (TP): 50 (</a:t>
            </a:r>
            <a:r>
              <a:rPr lang="en-GB" sz="2000" dirty="0" err="1"/>
              <a:t>Pravilno</a:t>
            </a:r>
            <a:r>
              <a:rPr lang="en-GB" sz="2000" dirty="0"/>
              <a:t> </a:t>
            </a:r>
            <a:r>
              <a:rPr lang="en-GB" sz="2000" dirty="0" err="1"/>
              <a:t>napovedani</a:t>
            </a:r>
            <a:r>
              <a:rPr lang="en-GB" sz="2000" dirty="0"/>
              <a:t> </a:t>
            </a:r>
            <a:r>
              <a:rPr lang="en-GB" sz="2000" dirty="0" err="1"/>
              <a:t>pozitivni</a:t>
            </a:r>
            <a:r>
              <a:rPr lang="en-GB" sz="2000" dirty="0"/>
              <a:t> </a:t>
            </a:r>
            <a:r>
              <a:rPr lang="en-GB" sz="2000" dirty="0" err="1"/>
              <a:t>primeri</a:t>
            </a:r>
            <a:r>
              <a:rPr lang="en-GB" sz="2000" dirty="0"/>
              <a:t>)</a:t>
            </a:r>
          </a:p>
          <a:p>
            <a:r>
              <a:rPr lang="en-GB" sz="2000" dirty="0" err="1"/>
              <a:t>Lažno</a:t>
            </a:r>
            <a:r>
              <a:rPr lang="en-GB" sz="2000" dirty="0"/>
              <a:t> </a:t>
            </a:r>
            <a:r>
              <a:rPr lang="en-GB" sz="2000" dirty="0" err="1"/>
              <a:t>pozitivni</a:t>
            </a:r>
            <a:r>
              <a:rPr lang="en-GB" sz="2000" dirty="0"/>
              <a:t> (FP): 5 (</a:t>
            </a:r>
            <a:r>
              <a:rPr lang="en-GB" sz="2000" dirty="0" err="1"/>
              <a:t>Napačno</a:t>
            </a:r>
            <a:r>
              <a:rPr lang="en-GB" sz="2000" dirty="0"/>
              <a:t> </a:t>
            </a:r>
            <a:r>
              <a:rPr lang="en-GB" sz="2000" dirty="0" err="1"/>
              <a:t>napovedani</a:t>
            </a:r>
            <a:r>
              <a:rPr lang="en-GB" sz="2000" dirty="0"/>
              <a:t>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pozitivni</a:t>
            </a:r>
            <a:r>
              <a:rPr lang="en-GB" sz="2000" dirty="0"/>
              <a:t>)</a:t>
            </a:r>
          </a:p>
          <a:p>
            <a:r>
              <a:rPr lang="en-GB" sz="2000" dirty="0" err="1"/>
              <a:t>Lažno</a:t>
            </a:r>
            <a:r>
              <a:rPr lang="en-GB" sz="2000" dirty="0"/>
              <a:t> </a:t>
            </a:r>
            <a:r>
              <a:rPr lang="en-GB" sz="2000" dirty="0" err="1"/>
              <a:t>negativni</a:t>
            </a:r>
            <a:r>
              <a:rPr lang="en-GB" sz="2000" dirty="0"/>
              <a:t> (FN): 10 (</a:t>
            </a:r>
            <a:r>
              <a:rPr lang="en-GB" sz="2000" dirty="0" err="1"/>
              <a:t>Zgrešeni</a:t>
            </a:r>
            <a:r>
              <a:rPr lang="en-GB" sz="2000" dirty="0"/>
              <a:t> </a:t>
            </a:r>
            <a:r>
              <a:rPr lang="en-GB" sz="2000" dirty="0" err="1"/>
              <a:t>pozitivni</a:t>
            </a:r>
            <a:r>
              <a:rPr lang="en-GB" sz="2000" dirty="0"/>
              <a:t> </a:t>
            </a:r>
            <a:r>
              <a:rPr lang="en-GB" sz="2000" dirty="0" err="1"/>
              <a:t>primeri</a:t>
            </a:r>
            <a:r>
              <a:rPr lang="en-GB" sz="2000" dirty="0"/>
              <a:t>)</a:t>
            </a:r>
          </a:p>
          <a:p>
            <a:r>
              <a:rPr lang="en-GB" sz="2000" dirty="0" err="1"/>
              <a:t>Pravilni</a:t>
            </a:r>
            <a:r>
              <a:rPr lang="en-GB" sz="2000" dirty="0"/>
              <a:t> </a:t>
            </a:r>
            <a:r>
              <a:rPr lang="en-GB" sz="2000" dirty="0" err="1"/>
              <a:t>negativni</a:t>
            </a:r>
            <a:r>
              <a:rPr lang="en-GB" sz="2000" dirty="0"/>
              <a:t> (TN): 35 (</a:t>
            </a:r>
            <a:r>
              <a:rPr lang="en-GB" sz="2000" dirty="0" err="1"/>
              <a:t>Pravilno</a:t>
            </a:r>
            <a:r>
              <a:rPr lang="en-GB" sz="2000" dirty="0"/>
              <a:t> </a:t>
            </a:r>
            <a:r>
              <a:rPr lang="en-GB" sz="2000" dirty="0" err="1"/>
              <a:t>napovedani</a:t>
            </a:r>
            <a:r>
              <a:rPr lang="en-GB" sz="2000" dirty="0"/>
              <a:t> </a:t>
            </a:r>
            <a:r>
              <a:rPr lang="en-GB" sz="2000" dirty="0" err="1"/>
              <a:t>negativni</a:t>
            </a:r>
            <a:r>
              <a:rPr lang="en-GB" sz="2000" dirty="0"/>
              <a:t> </a:t>
            </a:r>
            <a:r>
              <a:rPr lang="en-GB" sz="2000" dirty="0" err="1"/>
              <a:t>primeri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 err="1"/>
              <a:t>Točnost</a:t>
            </a:r>
            <a:r>
              <a:rPr lang="en-GB" sz="2000" dirty="0"/>
              <a:t> (Accuracy) = (TP + TN) / </a:t>
            </a:r>
            <a:r>
              <a:rPr lang="en-GB" sz="2000" dirty="0" err="1"/>
              <a:t>Vsi</a:t>
            </a:r>
            <a:r>
              <a:rPr lang="en-GB" sz="2000" dirty="0"/>
              <a:t>  = (50 + 35) / (50 + 10 + 5 + 35) = 85 / 100 = 85%</a:t>
            </a:r>
          </a:p>
          <a:p>
            <a:r>
              <a:rPr lang="en-GB" sz="2000" dirty="0" err="1"/>
              <a:t>Natančnost</a:t>
            </a:r>
            <a:r>
              <a:rPr lang="en-GB" sz="2000" dirty="0"/>
              <a:t> (Precision) = TP / (TP + FP) = 50 / (50 + 5) = 50 / 55 = 0,91 (91%)</a:t>
            </a:r>
          </a:p>
          <a:p>
            <a:r>
              <a:rPr lang="en-GB" sz="2000" dirty="0" err="1"/>
              <a:t>Priklic</a:t>
            </a:r>
            <a:r>
              <a:rPr lang="en-GB" sz="2000" dirty="0"/>
              <a:t> (Recall) = TP / (TP + FN) = 50 / (50 + 10) = 50 / 60 = 0,83 (83%)</a:t>
            </a:r>
          </a:p>
          <a:p>
            <a:r>
              <a:rPr lang="en-GB" sz="2000" dirty="0"/>
              <a:t>F1-mera (F1-Score) = 2 * (</a:t>
            </a:r>
            <a:r>
              <a:rPr lang="en-GB" sz="2000" dirty="0" err="1"/>
              <a:t>Natančnost</a:t>
            </a:r>
            <a:r>
              <a:rPr lang="en-GB" sz="2000" dirty="0"/>
              <a:t> * </a:t>
            </a:r>
            <a:r>
              <a:rPr lang="en-GB" sz="2000" dirty="0" err="1"/>
              <a:t>Priklic</a:t>
            </a:r>
            <a:r>
              <a:rPr lang="en-GB" sz="2000" dirty="0"/>
              <a:t>) / (</a:t>
            </a:r>
            <a:r>
              <a:rPr lang="en-GB" sz="2000" dirty="0" err="1"/>
              <a:t>Natančnost</a:t>
            </a:r>
            <a:r>
              <a:rPr lang="en-GB" sz="2000" dirty="0"/>
              <a:t> + </a:t>
            </a:r>
            <a:r>
              <a:rPr lang="en-GB" sz="2000" dirty="0" err="1"/>
              <a:t>Priklic</a:t>
            </a:r>
            <a:r>
              <a:rPr lang="en-GB" sz="2000" dirty="0"/>
              <a:t>)</a:t>
            </a:r>
          </a:p>
          <a:p>
            <a:r>
              <a:rPr lang="en-GB" sz="2000" dirty="0"/>
              <a:t>F1-mera = 2 * (0,91 * 0,83) / (0,91 + 0,83) = 2 * 0,7553 / 1,74 = 0,87 (87%)</a:t>
            </a:r>
            <a:endParaRPr lang="en-SI" sz="2000" dirty="0"/>
          </a:p>
        </p:txBody>
      </p:sp>
    </p:spTree>
    <p:extLst>
      <p:ext uri="{BB962C8B-B14F-4D97-AF65-F5344CB8AC3E}">
        <p14:creationId xmlns:p14="http://schemas.microsoft.com/office/powerpoint/2010/main" val="295332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532314" y="1735139"/>
            <a:ext cx="55006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Fourth edition, 2020</a:t>
            </a:r>
            <a:r>
              <a:rPr lang="sl-SI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sl-SI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sl-SI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older</a:t>
            </a:r>
            <a:r>
              <a:rPr lang="sl-SI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l-SI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also</a:t>
            </a:r>
            <a:r>
              <a:rPr lang="sl-SI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en-US" dirty="0">
                <a:solidFill>
                  <a:srgbClr val="000000"/>
                </a:solidFill>
              </a:rPr>
              <a:t>T</a:t>
            </a:r>
            <a:r>
              <a:rPr lang="en-US" altLang="en-US" dirty="0">
                <a:solidFill>
                  <a:srgbClr val="000000"/>
                </a:solidFill>
              </a:rPr>
              <a:t>he </a:t>
            </a:r>
            <a:r>
              <a:rPr lang="en-US" altLang="en-US" dirty="0">
                <a:solidFill>
                  <a:srgbClr val="000000"/>
                </a:solidFill>
                <a:hlinkClick r:id="rId2"/>
              </a:rPr>
              <a:t>leading textbook</a:t>
            </a:r>
            <a:r>
              <a:rPr lang="en-US" altLang="en-US" dirty="0">
                <a:solidFill>
                  <a:srgbClr val="000000"/>
                </a:solidFill>
              </a:rPr>
              <a:t> in Artificial Intelligence, used in </a:t>
            </a:r>
            <a:r>
              <a:rPr lang="en-US" altLang="en-US" b="1" dirty="0">
                <a:solidFill>
                  <a:srgbClr val="000000"/>
                </a:solidFill>
                <a:hlinkClick r:id="rId3"/>
              </a:rPr>
              <a:t>1500</a:t>
            </a:r>
            <a:r>
              <a:rPr lang="en-US" altLang="en-US" dirty="0">
                <a:solidFill>
                  <a:srgbClr val="000000"/>
                </a:solidFill>
              </a:rPr>
              <a:t> schools in </a:t>
            </a:r>
            <a:r>
              <a:rPr lang="en-US" altLang="en-US" b="1" dirty="0">
                <a:solidFill>
                  <a:srgbClr val="000000"/>
                </a:solidFill>
              </a:rPr>
              <a:t>135</a:t>
            </a:r>
            <a:r>
              <a:rPr lang="en-US" altLang="en-US" dirty="0">
                <a:solidFill>
                  <a:srgbClr val="000000"/>
                </a:solidFill>
              </a:rPr>
              <a:t> countries and regions</a:t>
            </a:r>
            <a:endParaRPr lang="sl-SI" alt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Basic</a:t>
            </a:r>
            <a:r>
              <a:rPr lang="sl-SI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l-SI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theory</a:t>
            </a:r>
            <a:r>
              <a:rPr lang="sl-SI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sl-SI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understanding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EBD7F61-6D93-40B5-A2AA-22CC290BD963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FA7088E-A531-4610-9D12-057FE813D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3885"/>
            <a:ext cx="4076700" cy="5124115"/>
          </a:xfrm>
          <a:prstGeom prst="rect">
            <a:avLst/>
          </a:prstGeom>
        </p:spPr>
      </p:pic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C69618C-DCE4-49AC-B12E-FE609A39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6" name="PoljeZBesedilom 2">
            <a:extLst>
              <a:ext uri="{FF2B5EF4-FFF2-40B4-BE49-F238E27FC236}">
                <a16:creationId xmlns:a16="http://schemas.microsoft.com/office/drawing/2014/main" id="{B20D27CE-F8DF-4E57-ADB5-97BFD5C6AC73}"/>
              </a:ext>
            </a:extLst>
          </p:cNvPr>
          <p:cNvSpPr txBox="1"/>
          <p:nvPr/>
        </p:nvSpPr>
        <p:spPr>
          <a:xfrm>
            <a:off x="1501210" y="391809"/>
            <a:ext cx="91895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rgbClr val="5CA9DE"/>
                </a:solidFill>
                <a:latin typeface="Calibri" panose="020F0502020204030204"/>
              </a:rPr>
              <a:t>AI : A Modern Approach</a:t>
            </a:r>
            <a:endParaRPr lang="sl-SI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83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Klasifikacija</a:t>
            </a:r>
            <a:endParaRPr lang="en-GB" altLang="en-US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20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89FC8-B533-40B3-A1CD-9D1B8EF3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0" y="1181686"/>
            <a:ext cx="9500272" cy="56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714" y="928689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000" b="1" dirty="0" err="1"/>
              <a:t>Odločitvena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drevesa</a:t>
            </a:r>
            <a:r>
              <a:rPr lang="en-GB" altLang="en-US" sz="2000" b="1" dirty="0"/>
              <a:t> (Decision Trees) </a:t>
            </a:r>
            <a:r>
              <a:rPr lang="en-GB" altLang="en-US" sz="2000" b="1" dirty="0" err="1"/>
              <a:t>Uporabljajo</a:t>
            </a:r>
            <a:r>
              <a:rPr lang="en-GB" altLang="en-US" sz="2000" b="1" dirty="0"/>
              <a:t> se za </a:t>
            </a:r>
            <a:r>
              <a:rPr lang="en-GB" altLang="en-US" sz="2000" b="1" dirty="0" err="1"/>
              <a:t>hierarhično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razvrščanje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podatkov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podlagi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atributov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Enostavna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interpretacija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vizualna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predstavitev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Prepoznavanje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prevar</a:t>
            </a:r>
            <a:r>
              <a:rPr lang="en-GB" altLang="en-US" sz="2000" b="1" dirty="0"/>
              <a:t> v </a:t>
            </a:r>
            <a:r>
              <a:rPr lang="en-GB" altLang="en-US" sz="2000" b="1" dirty="0" err="1"/>
              <a:t>transakcijah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000" b="1" dirty="0"/>
              <a:t>2. </a:t>
            </a:r>
            <a:r>
              <a:rPr lang="en-GB" altLang="en-US" sz="2000" b="1" dirty="0" err="1"/>
              <a:t>Logistična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regresija</a:t>
            </a:r>
            <a:r>
              <a:rPr lang="en-GB" altLang="en-US" sz="2000" b="1" dirty="0"/>
              <a:t> (Logistic Regression) </a:t>
            </a:r>
            <a:r>
              <a:rPr lang="en-GB" altLang="en-US" sz="2000" b="1" dirty="0" err="1"/>
              <a:t>Statistični</a:t>
            </a:r>
            <a:r>
              <a:rPr lang="en-GB" altLang="en-US" sz="2000" b="1" dirty="0"/>
              <a:t> model, ki se </a:t>
            </a:r>
            <a:r>
              <a:rPr lang="en-GB" altLang="en-US" sz="2000" b="1" dirty="0" err="1"/>
              <a:t>uporablja</a:t>
            </a:r>
            <a:r>
              <a:rPr lang="en-GB" altLang="en-US" sz="2000" b="1" dirty="0"/>
              <a:t> za </a:t>
            </a:r>
            <a:r>
              <a:rPr lang="en-GB" altLang="en-US" sz="2000" b="1" dirty="0" err="1"/>
              <a:t>napovedovanje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verjetnosti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pripadnosti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razredu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Hitro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enostavno</a:t>
            </a:r>
            <a:r>
              <a:rPr lang="en-GB" altLang="en-US" sz="2000" b="1" dirty="0"/>
              <a:t> za </a:t>
            </a:r>
            <a:r>
              <a:rPr lang="en-GB" altLang="en-US" sz="2000" b="1" dirty="0" err="1"/>
              <a:t>implementacijo.Primer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Napovedovanje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ali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stranka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kupi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izdelek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000" b="1" dirty="0"/>
              <a:t>3. </a:t>
            </a:r>
            <a:r>
              <a:rPr lang="en-GB" altLang="en-US" sz="2000" b="1" dirty="0" err="1"/>
              <a:t>Podpora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vektorjev</a:t>
            </a:r>
            <a:r>
              <a:rPr lang="en-GB" altLang="en-US" sz="2000" b="1" dirty="0"/>
              <a:t> (Support Vector Machines - SVM) Model </a:t>
            </a:r>
            <a:r>
              <a:rPr lang="en-GB" altLang="en-US" sz="2000" b="1" dirty="0" err="1"/>
              <a:t>razvrsti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podatke</a:t>
            </a:r>
            <a:r>
              <a:rPr lang="en-GB" altLang="en-US" sz="2000" b="1" dirty="0"/>
              <a:t> z </a:t>
            </a:r>
            <a:r>
              <a:rPr lang="en-GB" altLang="en-US" sz="2000" b="1" dirty="0" err="1"/>
              <a:t>iskanjem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meje</a:t>
            </a:r>
            <a:r>
              <a:rPr lang="en-GB" altLang="en-US" sz="2000" b="1" dirty="0"/>
              <a:t> (</a:t>
            </a:r>
            <a:r>
              <a:rPr lang="en-GB" altLang="en-US" sz="2000" b="1" dirty="0" err="1"/>
              <a:t>hiperploskve</a:t>
            </a:r>
            <a:r>
              <a:rPr lang="en-GB" altLang="en-US" sz="2000" b="1" dirty="0"/>
              <a:t>), ki </a:t>
            </a:r>
            <a:r>
              <a:rPr lang="en-GB" altLang="en-US" sz="2000" b="1" dirty="0" err="1"/>
              <a:t>ločuje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razrede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Dobro </a:t>
            </a:r>
            <a:r>
              <a:rPr lang="en-GB" altLang="en-US" sz="2000" b="1" dirty="0" err="1"/>
              <a:t>deluje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kompleksnih</a:t>
            </a:r>
            <a:r>
              <a:rPr lang="en-GB" altLang="en-US" sz="2000" b="1" dirty="0"/>
              <a:t> in </a:t>
            </a:r>
            <a:r>
              <a:rPr lang="en-GB" altLang="en-US" sz="2000" b="1" dirty="0" err="1"/>
              <a:t>večdimenzionalnih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podatkih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Razvrščanje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slik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000" b="1" dirty="0"/>
              <a:t>4. </a:t>
            </a:r>
            <a:r>
              <a:rPr lang="en-GB" altLang="en-US" sz="2000" b="1" dirty="0" err="1"/>
              <a:t>Naključni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gozdovi</a:t>
            </a:r>
            <a:r>
              <a:rPr lang="en-GB" altLang="en-US" sz="2000" b="1" dirty="0"/>
              <a:t> (Random Forests) </a:t>
            </a:r>
            <a:r>
              <a:rPr lang="en-GB" altLang="en-US" sz="2000" b="1" dirty="0" err="1"/>
              <a:t>Kombinacija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več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odločitvenih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dreves</a:t>
            </a:r>
            <a:r>
              <a:rPr lang="en-GB" altLang="en-US" sz="2000" b="1" dirty="0"/>
              <a:t> za </a:t>
            </a:r>
            <a:r>
              <a:rPr lang="en-GB" altLang="en-US" sz="2000" b="1" dirty="0" err="1"/>
              <a:t>izboljšanje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natančnosti.Prednosti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Robusten</a:t>
            </a:r>
            <a:r>
              <a:rPr lang="en-GB" altLang="en-US" sz="2000" b="1" dirty="0"/>
              <a:t> in </a:t>
            </a:r>
            <a:r>
              <a:rPr lang="en-GB" altLang="en-US" sz="2000" b="1" dirty="0" err="1"/>
              <a:t>manj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občutljiv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prekomerno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prilagajanje.Primer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Kreditno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tveganje</a:t>
            </a:r>
            <a:r>
              <a:rPr lang="en-GB" altLang="en-US" sz="2000" b="1" dirty="0"/>
              <a:t>. 5. </a:t>
            </a:r>
            <a:r>
              <a:rPr lang="en-GB" altLang="en-US" sz="2000" b="1" dirty="0" err="1"/>
              <a:t>Naivni</a:t>
            </a:r>
            <a:r>
              <a:rPr lang="en-GB" altLang="en-US" sz="2000" b="1" dirty="0"/>
              <a:t> Bayes (Naive Bayes) Model </a:t>
            </a:r>
            <a:r>
              <a:rPr lang="en-GB" altLang="en-US" sz="2000" b="1" dirty="0" err="1"/>
              <a:t>temelji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Bayesovem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teoremu</a:t>
            </a:r>
            <a:r>
              <a:rPr lang="en-GB" altLang="en-US" sz="2000" b="1" dirty="0"/>
              <a:t> s </a:t>
            </a:r>
            <a:r>
              <a:rPr lang="en-GB" altLang="en-US" sz="2000" b="1" dirty="0" err="1"/>
              <a:t>predpostavko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neodvisnosti</a:t>
            </a:r>
            <a:r>
              <a:rPr lang="en-GB" altLang="en-US" sz="2000" b="1" dirty="0"/>
              <a:t> med </a:t>
            </a:r>
            <a:r>
              <a:rPr lang="en-GB" altLang="en-US" sz="2000" b="1" dirty="0" err="1"/>
              <a:t>atributi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Hiter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učinkovit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velikih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podatkovnih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nizih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Razvrščanje</a:t>
            </a:r>
            <a:r>
              <a:rPr lang="en-GB" altLang="en-US" sz="2000" b="1" dirty="0"/>
              <a:t> e-</a:t>
            </a:r>
            <a:r>
              <a:rPr lang="en-GB" altLang="en-US" sz="2000" b="1" dirty="0" err="1"/>
              <a:t>pošte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kot</a:t>
            </a:r>
            <a:r>
              <a:rPr lang="en-GB" altLang="en-US" sz="2000" b="1" dirty="0"/>
              <a:t> "spam" </a:t>
            </a:r>
            <a:r>
              <a:rPr lang="en-GB" altLang="en-US" sz="2000" b="1" dirty="0" err="1"/>
              <a:t>ali</a:t>
            </a:r>
            <a:r>
              <a:rPr lang="en-GB" altLang="en-US" sz="2000" b="1" dirty="0"/>
              <a:t> "ne-spam".</a:t>
            </a:r>
            <a:endParaRPr lang="en-GB" altLang="en-US" sz="20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21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284223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Metode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714" y="928689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b="1" dirty="0"/>
              <a:t>6. </a:t>
            </a:r>
            <a:r>
              <a:rPr lang="en-GB" altLang="en-US" sz="2000" b="1" dirty="0" err="1"/>
              <a:t>Nevronske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mreže</a:t>
            </a:r>
            <a:r>
              <a:rPr lang="en-GB" altLang="en-US" sz="2000" b="1" dirty="0"/>
              <a:t> (Neural Networks) </a:t>
            </a:r>
            <a:r>
              <a:rPr lang="en-GB" altLang="en-US" sz="2000" b="1" dirty="0" err="1"/>
              <a:t>Modeli</a:t>
            </a:r>
            <a:r>
              <a:rPr lang="en-GB" altLang="en-US" sz="2000" b="1" dirty="0"/>
              <a:t>, ki </a:t>
            </a:r>
            <a:r>
              <a:rPr lang="en-GB" altLang="en-US" sz="2000" b="1" dirty="0" err="1"/>
              <a:t>posnemajo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strukturo</a:t>
            </a:r>
            <a:r>
              <a:rPr lang="en-GB" altLang="en-US" sz="2000" b="1" dirty="0"/>
              <a:t> in </a:t>
            </a:r>
            <a:r>
              <a:rPr lang="en-GB" altLang="en-US" sz="2000" b="1" dirty="0" err="1"/>
              <a:t>delovanje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človeških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možganov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Visoka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točnost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kompleksnih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podatkih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Prepoznavanje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obrazov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b="1" dirty="0"/>
              <a:t>7. K </a:t>
            </a:r>
            <a:r>
              <a:rPr lang="en-GB" altLang="en-US" sz="2000" b="1" dirty="0" err="1"/>
              <a:t>najbližjih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sosedov</a:t>
            </a:r>
            <a:r>
              <a:rPr lang="en-GB" altLang="en-US" sz="2000" b="1" dirty="0"/>
              <a:t> (K-Nearest </a:t>
            </a:r>
            <a:r>
              <a:rPr lang="en-GB" altLang="en-US" sz="2000" b="1" dirty="0" err="1"/>
              <a:t>Neighbors</a:t>
            </a:r>
            <a:r>
              <a:rPr lang="en-GB" altLang="en-US" sz="2000" b="1" dirty="0"/>
              <a:t> - KNN) Model </a:t>
            </a:r>
            <a:r>
              <a:rPr lang="en-GB" altLang="en-US" sz="2000" b="1" dirty="0" err="1"/>
              <a:t>razvrsti</a:t>
            </a:r>
            <a:r>
              <a:rPr lang="en-GB" altLang="en-US" sz="2000" b="1" dirty="0"/>
              <a:t> primer </a:t>
            </a:r>
            <a:r>
              <a:rPr lang="en-GB" altLang="en-US" sz="2000" b="1" dirty="0" err="1"/>
              <a:t>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podlagi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podobnosti</a:t>
            </a:r>
            <a:r>
              <a:rPr lang="en-GB" altLang="en-US" sz="2000" b="1" dirty="0"/>
              <a:t> z </a:t>
            </a:r>
            <a:r>
              <a:rPr lang="en-GB" altLang="en-US" sz="2000" b="1" dirty="0" err="1"/>
              <a:t>najbližjimi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sosedi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Enostavna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implementacija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brez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zahtev</a:t>
            </a:r>
            <a:r>
              <a:rPr lang="en-GB" altLang="en-US" sz="2000" b="1" dirty="0"/>
              <a:t> za </a:t>
            </a:r>
            <a:r>
              <a:rPr lang="en-GB" altLang="en-US" sz="2000" b="1" dirty="0" err="1"/>
              <a:t>učenje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modela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Razvrščanje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ročno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pisanih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številk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b="1" dirty="0"/>
              <a:t>8. </a:t>
            </a:r>
            <a:r>
              <a:rPr lang="en-GB" altLang="en-US" sz="2000" b="1" dirty="0" err="1"/>
              <a:t>Gradientno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povečevanje</a:t>
            </a:r>
            <a:r>
              <a:rPr lang="en-GB" altLang="en-US" sz="2000" b="1" dirty="0"/>
              <a:t> (Gradient Boosting Machines - GBM, </a:t>
            </a:r>
            <a:r>
              <a:rPr lang="en-GB" altLang="en-US" sz="2000" b="1" dirty="0" err="1"/>
              <a:t>XGBoost</a:t>
            </a:r>
            <a:r>
              <a:rPr lang="en-GB" altLang="en-US" sz="2000" b="1" dirty="0"/>
              <a:t>) </a:t>
            </a:r>
            <a:r>
              <a:rPr lang="en-GB" altLang="en-US" sz="2000" b="1" dirty="0" err="1"/>
              <a:t>Kombinacija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več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preprostih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modelov</a:t>
            </a:r>
            <a:r>
              <a:rPr lang="en-GB" altLang="en-US" sz="2000" b="1" dirty="0"/>
              <a:t> za </a:t>
            </a:r>
            <a:r>
              <a:rPr lang="en-GB" altLang="en-US" sz="2000" b="1" dirty="0" err="1"/>
              <a:t>postopno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izboljšanje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natančnosti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Visoka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točnost</a:t>
            </a:r>
            <a:r>
              <a:rPr lang="en-GB" altLang="en-US" sz="2000" b="1" dirty="0"/>
              <a:t> in </a:t>
            </a:r>
            <a:r>
              <a:rPr lang="en-GB" altLang="en-US" sz="2000" b="1" dirty="0" err="1"/>
              <a:t>prilagodljivost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Napovedovanje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tveganja</a:t>
            </a:r>
            <a:r>
              <a:rPr lang="en-GB" altLang="en-US" sz="2000" b="1" dirty="0"/>
              <a:t> v </a:t>
            </a:r>
            <a:r>
              <a:rPr lang="en-GB" altLang="en-US" sz="2000" b="1" dirty="0" err="1"/>
              <a:t>financah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b="1" dirty="0"/>
              <a:t>9. </a:t>
            </a:r>
            <a:r>
              <a:rPr lang="en-GB" altLang="en-US" sz="2000" b="1" dirty="0" err="1"/>
              <a:t>Klasifikacija</a:t>
            </a:r>
            <a:r>
              <a:rPr lang="en-GB" altLang="en-US" sz="2000" b="1" dirty="0"/>
              <a:t> z </a:t>
            </a:r>
            <a:r>
              <a:rPr lang="en-GB" altLang="en-US" sz="2000" b="1" dirty="0" err="1"/>
              <a:t>jedrno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funkcijo</a:t>
            </a:r>
            <a:r>
              <a:rPr lang="en-GB" altLang="en-US" sz="2000" b="1" dirty="0"/>
              <a:t> (Kernel Methods) </a:t>
            </a:r>
            <a:r>
              <a:rPr lang="en-GB" altLang="en-US" sz="2000" b="1" dirty="0" err="1"/>
              <a:t>Razširitev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metod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kot</a:t>
            </a:r>
            <a:r>
              <a:rPr lang="en-GB" altLang="en-US" sz="2000" b="1" dirty="0"/>
              <a:t> je SVM, za </a:t>
            </a:r>
            <a:r>
              <a:rPr lang="en-GB" altLang="en-US" sz="2000" b="1" dirty="0" err="1"/>
              <a:t>obravnavo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nelinearnih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podatkov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Obdeluje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kompleksne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podatke</a:t>
            </a:r>
            <a:r>
              <a:rPr lang="en-GB" altLang="en-US" sz="2000" b="1" dirty="0"/>
              <a:t> z </a:t>
            </a:r>
            <a:r>
              <a:rPr lang="en-GB" altLang="en-US" sz="2000" b="1" dirty="0" err="1"/>
              <a:t>visokimi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dimenzijami</a:t>
            </a:r>
            <a:r>
              <a:rPr lang="en-GB" altLang="en-US" sz="2000" b="1" dirty="0"/>
              <a:t>. Primer: </a:t>
            </a:r>
            <a:r>
              <a:rPr lang="en-GB" altLang="en-US" sz="2000" b="1" dirty="0" err="1"/>
              <a:t>Prepoznavanje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genetskih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sekvenc</a:t>
            </a:r>
            <a:r>
              <a:rPr lang="en-GB" altLang="en-US" sz="2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b="1" dirty="0"/>
              <a:t>10. </a:t>
            </a:r>
            <a:r>
              <a:rPr lang="en-GB" altLang="en-US" sz="2000" b="1" dirty="0" err="1"/>
              <a:t>Metode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ansambla</a:t>
            </a:r>
            <a:r>
              <a:rPr lang="en-GB" altLang="en-US" sz="2000" b="1" dirty="0"/>
              <a:t> (Ensemble Methods) </a:t>
            </a:r>
            <a:r>
              <a:rPr lang="en-GB" altLang="en-US" sz="2000" b="1" dirty="0" err="1"/>
              <a:t>Kombinacija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več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modelov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kot</a:t>
            </a:r>
            <a:r>
              <a:rPr lang="en-GB" altLang="en-US" sz="2000" b="1" dirty="0"/>
              <a:t> so </a:t>
            </a:r>
            <a:r>
              <a:rPr lang="en-GB" altLang="en-US" sz="2000" b="1" dirty="0" err="1"/>
              <a:t>naključni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gozdovi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ali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gradientno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povečevanje</a:t>
            </a:r>
            <a:r>
              <a:rPr lang="en-GB" altLang="en-US" sz="2000" b="1" dirty="0"/>
              <a:t>. </a:t>
            </a:r>
            <a:r>
              <a:rPr lang="en-GB" altLang="en-US" sz="2000" b="1" dirty="0" err="1"/>
              <a:t>Prednosti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Stabilnejši</a:t>
            </a:r>
            <a:r>
              <a:rPr lang="en-GB" altLang="en-US" sz="2000" b="1" dirty="0"/>
              <a:t> in </a:t>
            </a:r>
            <a:r>
              <a:rPr lang="en-GB" altLang="en-US" sz="2000" b="1" dirty="0" err="1"/>
              <a:t>natančnejši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rezultati.Primer</a:t>
            </a:r>
            <a:r>
              <a:rPr lang="en-GB" altLang="en-US" sz="2000" b="1" dirty="0"/>
              <a:t>: </a:t>
            </a:r>
            <a:r>
              <a:rPr lang="en-GB" altLang="en-US" sz="2000" b="1" dirty="0" err="1"/>
              <a:t>Napovedovanje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kategorij</a:t>
            </a:r>
            <a:r>
              <a:rPr lang="en-GB" altLang="en-US" sz="2000" b="1" dirty="0"/>
              <a:t> v e-</a:t>
            </a:r>
            <a:r>
              <a:rPr lang="en-GB" altLang="en-US" sz="2000" b="1" dirty="0" err="1"/>
              <a:t>trgovini</a:t>
            </a:r>
            <a:r>
              <a:rPr lang="en-GB" altLang="en-US" sz="2000" b="1" dirty="0"/>
              <a:t>.</a:t>
            </a:r>
            <a:endParaRPr lang="en-GB" altLang="en-US" sz="20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22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386913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Regresija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Ocena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modeliranje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odnosov</a:t>
            </a:r>
            <a:r>
              <a:rPr lang="en-GB" altLang="en-US" sz="1800" b="1" dirty="0"/>
              <a:t> med </a:t>
            </a:r>
            <a:r>
              <a:rPr lang="en-GB" altLang="en-US" sz="1800" b="1" dirty="0" err="1"/>
              <a:t>spremenljivkami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Primerno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kontinuirane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odvisne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spremenljivke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Ustvarja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matematične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modele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natančne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napovedi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Omogoča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vpogled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dejavnike</a:t>
            </a:r>
            <a:r>
              <a:rPr lang="en-GB" altLang="en-US" sz="1800" b="1" dirty="0"/>
              <a:t>, ki </a:t>
            </a:r>
            <a:r>
              <a:rPr lang="en-GB" altLang="en-US" sz="1800" b="1" dirty="0" err="1"/>
              <a:t>vplivajo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spremenljivke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Primer: Cena </a:t>
            </a:r>
            <a:r>
              <a:rPr lang="en-GB" altLang="en-US" sz="1800" b="1" dirty="0" err="1"/>
              <a:t>nepremičnine</a:t>
            </a:r>
            <a:r>
              <a:rPr lang="en-GB" altLang="en-US" sz="1800" b="1" dirty="0"/>
              <a:t> glede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njene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značilnosti</a:t>
            </a:r>
            <a:r>
              <a:rPr lang="en-GB" altLang="en-US" sz="1800" b="1" dirty="0"/>
              <a:t>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23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76EC4-7A0B-4ACF-924F-FFE4B1EC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52" y="2971801"/>
            <a:ext cx="8583630" cy="3629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DD366-CBD7-46DE-A16B-746FE945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99" y="757237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5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Podpora</a:t>
            </a:r>
            <a:r>
              <a:rPr lang="en-US" altLang="en-US" dirty="0"/>
              <a:t> </a:t>
            </a:r>
            <a:r>
              <a:rPr lang="en-US" altLang="en-US" dirty="0" err="1"/>
              <a:t>vektorjev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Podpora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vektorjev</a:t>
            </a:r>
            <a:r>
              <a:rPr lang="en-GB" altLang="en-US" sz="1800" b="1" dirty="0"/>
              <a:t> (Support Vector Machines - SVM)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Model </a:t>
            </a:r>
            <a:r>
              <a:rPr lang="en-GB" altLang="en-US" sz="1800" b="1" dirty="0" err="1"/>
              <a:t>razvrsti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podatke</a:t>
            </a:r>
            <a:r>
              <a:rPr lang="en-GB" altLang="en-US" sz="1800" b="1" dirty="0"/>
              <a:t> z </a:t>
            </a:r>
            <a:r>
              <a:rPr lang="en-GB" altLang="en-US" sz="1800" b="1" dirty="0" err="1"/>
              <a:t>iskanjem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meje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hiperploskve</a:t>
            </a:r>
            <a:r>
              <a:rPr lang="en-GB" altLang="en-US" sz="1800" b="1" dirty="0"/>
              <a:t>), ki </a:t>
            </a:r>
            <a:r>
              <a:rPr lang="en-GB" altLang="en-US" sz="1800" b="1" dirty="0" err="1"/>
              <a:t>ločuje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razrede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Prednosti</a:t>
            </a:r>
            <a:r>
              <a:rPr lang="en-GB" altLang="en-US" sz="1800" b="1" dirty="0"/>
              <a:t>: Dobro </a:t>
            </a:r>
            <a:r>
              <a:rPr lang="en-GB" altLang="en-US" sz="1800" b="1" dirty="0" err="1"/>
              <a:t>deluje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kompleksnih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večdimenzionalnih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podatkih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slik</a:t>
            </a:r>
            <a:r>
              <a:rPr lang="en-GB" altLang="en-US" sz="1800" b="1" dirty="0"/>
              <a:t>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24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9A4A5-0749-4626-A937-0709E2BB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2" y="2714624"/>
            <a:ext cx="6221716" cy="27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3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Naključni</a:t>
            </a:r>
            <a:r>
              <a:rPr lang="en-US" altLang="en-US" dirty="0"/>
              <a:t> </a:t>
            </a:r>
            <a:r>
              <a:rPr lang="en-US" altLang="en-US" dirty="0" err="1"/>
              <a:t>gozdovi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Naključni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gozdovi</a:t>
            </a:r>
            <a:r>
              <a:rPr lang="en-GB" altLang="en-US" sz="1800" b="1" dirty="0"/>
              <a:t> (Random Forests) </a:t>
            </a:r>
            <a:r>
              <a:rPr lang="en-GB" altLang="en-US" sz="1800" b="1" dirty="0" err="1"/>
              <a:t>Kombinacija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več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odločitvenih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dreves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izboljšanje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natančnosti.Prednosti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Robusten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manj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občutljiv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prekomerno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prilagajanje.Primer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Kreditno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tveganje</a:t>
            </a:r>
            <a:r>
              <a:rPr lang="en-GB" altLang="en-US" sz="1800" b="1" dirty="0"/>
              <a:t>.    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25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E9035-C3D6-408A-A5CB-7FB27232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2" y="2505074"/>
            <a:ext cx="7005710" cy="39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Naivni</a:t>
            </a:r>
            <a:r>
              <a:rPr lang="en-US" altLang="en-US" dirty="0"/>
              <a:t> Bayes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223889"/>
            <a:ext cx="9042972" cy="48768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Naivni</a:t>
            </a:r>
            <a:r>
              <a:rPr lang="en-GB" altLang="en-US" sz="1800" b="1" dirty="0"/>
              <a:t> Bayes (Naive Bayes)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Model </a:t>
            </a:r>
            <a:r>
              <a:rPr lang="en-GB" altLang="en-US" sz="1800" b="1" dirty="0" err="1"/>
              <a:t>temelji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Bayesovem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teoremu</a:t>
            </a:r>
            <a:r>
              <a:rPr lang="en-GB" altLang="en-US" sz="1800" b="1" dirty="0"/>
              <a:t> s </a:t>
            </a:r>
            <a:r>
              <a:rPr lang="en-GB" altLang="en-US" sz="1800" b="1" dirty="0" err="1"/>
              <a:t>predpostavko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neodvisnosti</a:t>
            </a:r>
            <a:r>
              <a:rPr lang="en-GB" altLang="en-US" sz="1800" b="1" dirty="0"/>
              <a:t> med </a:t>
            </a:r>
            <a:r>
              <a:rPr lang="en-GB" altLang="en-US" sz="1800" b="1" dirty="0" err="1"/>
              <a:t>atributi.Prednosti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Hiter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učinkovit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velikih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nizih.Primer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e-</a:t>
            </a:r>
            <a:r>
              <a:rPr lang="en-GB" altLang="en-US" sz="1800" b="1" dirty="0" err="1"/>
              <a:t>pošte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"spam"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"ne-spam".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dirty="0"/>
              <a:t>P(</a:t>
            </a:r>
            <a:r>
              <a:rPr lang="en-GB" altLang="en-US" sz="1800" dirty="0" err="1"/>
              <a:t>Razred</a:t>
            </a:r>
            <a:r>
              <a:rPr lang="en-GB" altLang="en-US" sz="1800" dirty="0"/>
              <a:t> | </a:t>
            </a:r>
            <a:r>
              <a:rPr lang="en-GB" altLang="en-US" sz="1800" dirty="0" err="1"/>
              <a:t>Lastnosti</a:t>
            </a:r>
            <a:r>
              <a:rPr lang="en-GB" altLang="en-US" sz="1800" dirty="0"/>
              <a:t>) = (P(</a:t>
            </a:r>
            <a:r>
              <a:rPr lang="en-GB" altLang="en-US" sz="1800" dirty="0" err="1"/>
              <a:t>Lastnosti</a:t>
            </a:r>
            <a:r>
              <a:rPr lang="en-GB" altLang="en-US" sz="1800" dirty="0"/>
              <a:t> | </a:t>
            </a:r>
            <a:r>
              <a:rPr lang="en-GB" altLang="en-US" sz="1800" dirty="0" err="1"/>
              <a:t>Razred</a:t>
            </a:r>
            <a:r>
              <a:rPr lang="en-GB" altLang="en-US" sz="1800" dirty="0"/>
              <a:t>) × P(</a:t>
            </a:r>
            <a:r>
              <a:rPr lang="en-GB" altLang="en-US" sz="1800" dirty="0" err="1"/>
              <a:t>Razred</a:t>
            </a:r>
            <a:r>
              <a:rPr lang="en-GB" altLang="en-US" sz="1800" dirty="0"/>
              <a:t>)) / P(</a:t>
            </a:r>
            <a:r>
              <a:rPr lang="en-GB" altLang="en-US" sz="1800" dirty="0" err="1"/>
              <a:t>Lastnosti</a:t>
            </a:r>
            <a:r>
              <a:rPr lang="en-GB" altLang="en-US" sz="18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26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07F24-0E94-41E2-A7F4-E14A3B93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52" y="3429000"/>
            <a:ext cx="6132048" cy="34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8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Nevronske</a:t>
            </a:r>
            <a:r>
              <a:rPr lang="en-US" altLang="en-US" dirty="0"/>
              <a:t> </a:t>
            </a:r>
            <a:r>
              <a:rPr lang="en-US" altLang="en-US" dirty="0" err="1"/>
              <a:t>mreže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 (Neural Networks)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Modeli</a:t>
            </a:r>
            <a:r>
              <a:rPr lang="en-GB" altLang="en-US" sz="1800" b="1" dirty="0"/>
              <a:t>, ki </a:t>
            </a:r>
            <a:r>
              <a:rPr lang="en-GB" altLang="en-US" sz="1800" b="1" dirty="0" err="1"/>
              <a:t>posnemajo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strukturo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delovanje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človeških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možganov.Prednosti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Visoka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natančnost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kompleksnih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podatkih.Primer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Prepoznavanje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obrazov</a:t>
            </a:r>
            <a:r>
              <a:rPr lang="en-GB" altLang="en-US" sz="1800" b="1" dirty="0"/>
              <a:t>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27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51E4-8903-48A3-AED2-F23D78D1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11" y="2454666"/>
            <a:ext cx="5488378" cy="34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5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Spreminjanje</a:t>
            </a:r>
            <a:r>
              <a:rPr dirty="0"/>
              <a:t> </a:t>
            </a:r>
            <a:r>
              <a:rPr lang="en-GB" dirty="0"/>
              <a:t>u</a:t>
            </a:r>
            <a:r>
              <a:rPr dirty="0" err="1"/>
              <a:t>teži</a:t>
            </a:r>
            <a:r>
              <a:rPr dirty="0"/>
              <a:t> v DNN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38" y="2003234"/>
            <a:ext cx="10058400" cy="4114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Uteži</a:t>
            </a:r>
            <a:r>
              <a:rPr dirty="0"/>
              <a:t> so </a:t>
            </a:r>
            <a:r>
              <a:rPr dirty="0" err="1"/>
              <a:t>parametri</a:t>
            </a:r>
            <a:r>
              <a:rPr dirty="0"/>
              <a:t>, ki </a:t>
            </a:r>
            <a:r>
              <a:rPr dirty="0" err="1"/>
              <a:t>določajo</a:t>
            </a:r>
            <a:r>
              <a:rPr dirty="0"/>
              <a:t> </a:t>
            </a:r>
            <a:r>
              <a:rPr dirty="0" err="1"/>
              <a:t>moč</a:t>
            </a:r>
            <a:r>
              <a:rPr dirty="0"/>
              <a:t> </a:t>
            </a:r>
            <a:r>
              <a:rPr dirty="0" err="1"/>
              <a:t>povezave</a:t>
            </a:r>
            <a:r>
              <a:rPr dirty="0"/>
              <a:t> med </a:t>
            </a:r>
            <a:r>
              <a:rPr dirty="0" err="1"/>
              <a:t>nevroni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Posodabljanje</a:t>
            </a:r>
            <a:r>
              <a:rPr dirty="0"/>
              <a:t> </a:t>
            </a:r>
            <a:r>
              <a:rPr dirty="0" err="1"/>
              <a:t>uteži</a:t>
            </a:r>
            <a:r>
              <a:rPr dirty="0"/>
              <a:t> </a:t>
            </a:r>
            <a:r>
              <a:rPr dirty="0" err="1"/>
              <a:t>temelji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napaki</a:t>
            </a:r>
            <a:r>
              <a:rPr dirty="0"/>
              <a:t> in </a:t>
            </a:r>
            <a:r>
              <a:rPr dirty="0" err="1"/>
              <a:t>algoritmu</a:t>
            </a:r>
            <a:r>
              <a:rPr dirty="0"/>
              <a:t> </a:t>
            </a:r>
            <a:r>
              <a:rPr dirty="0" err="1"/>
              <a:t>povratnega</a:t>
            </a:r>
            <a:r>
              <a:rPr dirty="0"/>
              <a:t> </a:t>
            </a:r>
            <a:r>
              <a:rPr dirty="0" err="1"/>
              <a:t>razširjanja</a:t>
            </a:r>
            <a:r>
              <a:rPr dirty="0"/>
              <a:t> (backpropagation).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Gradientni</a:t>
            </a:r>
            <a:r>
              <a:rPr dirty="0"/>
              <a:t> </a:t>
            </a:r>
            <a:r>
              <a:rPr dirty="0" err="1"/>
              <a:t>spust</a:t>
            </a:r>
            <a:r>
              <a:rPr dirty="0"/>
              <a:t> (gradient descent) </a:t>
            </a:r>
            <a:r>
              <a:rPr dirty="0" err="1"/>
              <a:t>določa</a:t>
            </a:r>
            <a:r>
              <a:rPr dirty="0"/>
              <a:t> </a:t>
            </a:r>
            <a:r>
              <a:rPr dirty="0" err="1"/>
              <a:t>smer</a:t>
            </a:r>
            <a:r>
              <a:rPr dirty="0"/>
              <a:t> in </a:t>
            </a:r>
            <a:r>
              <a:rPr dirty="0" err="1"/>
              <a:t>velikost</a:t>
            </a:r>
            <a:r>
              <a:rPr dirty="0"/>
              <a:t> </a:t>
            </a:r>
            <a:r>
              <a:rPr dirty="0" err="1"/>
              <a:t>spremembe</a:t>
            </a:r>
            <a:r>
              <a:rPr dirty="0"/>
              <a:t> </a:t>
            </a:r>
            <a:r>
              <a:rPr dirty="0" err="1"/>
              <a:t>uteži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0FD58-57F3-42C2-835B-8EDC0786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1C1FB-5303-4F4B-BD89-71B5259C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rPr dirty="0" err="1"/>
              <a:t>Izboljševanje</a:t>
            </a:r>
            <a:r>
              <a:rPr dirty="0"/>
              <a:t> </a:t>
            </a:r>
            <a:r>
              <a:rPr lang="en-GB" dirty="0"/>
              <a:t>u</a:t>
            </a:r>
            <a:r>
              <a:rPr dirty="0" err="1"/>
              <a:t>teži</a:t>
            </a:r>
            <a:r>
              <a:rPr dirty="0"/>
              <a:t> v </a:t>
            </a:r>
            <a:r>
              <a:rPr lang="en-GB" dirty="0"/>
              <a:t>c</a:t>
            </a:r>
            <a:r>
              <a:rPr dirty="0" err="1"/>
              <a:t>iklih</a:t>
            </a:r>
            <a:r>
              <a:rPr dirty="0"/>
              <a:t> (</a:t>
            </a:r>
            <a:r>
              <a:rPr dirty="0" err="1"/>
              <a:t>Foldih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Ena </a:t>
            </a:r>
            <a:r>
              <a:rPr dirty="0" err="1"/>
              <a:t>epoha</a:t>
            </a:r>
            <a:r>
              <a:rPr dirty="0"/>
              <a:t> </a:t>
            </a:r>
            <a:r>
              <a:rPr dirty="0" err="1"/>
              <a:t>pomeni</a:t>
            </a:r>
            <a:r>
              <a:rPr dirty="0"/>
              <a:t> </a:t>
            </a:r>
            <a:r>
              <a:rPr dirty="0" err="1"/>
              <a:t>prehod</a:t>
            </a:r>
            <a:r>
              <a:rPr dirty="0"/>
              <a:t> </a:t>
            </a:r>
            <a:r>
              <a:rPr dirty="0" err="1"/>
              <a:t>celotne</a:t>
            </a:r>
            <a:r>
              <a:rPr dirty="0"/>
              <a:t> </a:t>
            </a:r>
            <a:r>
              <a:rPr dirty="0" err="1"/>
              <a:t>učne</a:t>
            </a:r>
            <a:r>
              <a:rPr dirty="0"/>
              <a:t> </a:t>
            </a:r>
            <a:r>
              <a:rPr dirty="0" err="1"/>
              <a:t>množice</a:t>
            </a:r>
            <a:r>
              <a:rPr dirty="0"/>
              <a:t> </a:t>
            </a:r>
            <a:r>
              <a:rPr dirty="0" err="1"/>
              <a:t>skozi</a:t>
            </a:r>
            <a:r>
              <a:rPr dirty="0"/>
              <a:t> </a:t>
            </a:r>
            <a:r>
              <a:rPr dirty="0" err="1"/>
              <a:t>mrežo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Mini-</a:t>
            </a:r>
            <a:r>
              <a:rPr dirty="0" err="1"/>
              <a:t>serije</a:t>
            </a:r>
            <a:r>
              <a:rPr dirty="0"/>
              <a:t> (mini-batches) </a:t>
            </a:r>
            <a:r>
              <a:rPr dirty="0" err="1"/>
              <a:t>omogočajo</a:t>
            </a:r>
            <a:r>
              <a:rPr dirty="0"/>
              <a:t> </a:t>
            </a:r>
            <a:r>
              <a:rPr dirty="0" err="1"/>
              <a:t>učinkovitejše</a:t>
            </a:r>
            <a:r>
              <a:rPr dirty="0"/>
              <a:t> </a:t>
            </a:r>
            <a:r>
              <a:rPr dirty="0" err="1"/>
              <a:t>učenje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Model se </a:t>
            </a:r>
            <a:r>
              <a:rPr dirty="0" err="1"/>
              <a:t>izboljšuje</a:t>
            </a:r>
            <a:r>
              <a:rPr dirty="0"/>
              <a:t> s </a:t>
            </a:r>
            <a:r>
              <a:rPr dirty="0" err="1"/>
              <a:t>ponavljanjem</a:t>
            </a:r>
            <a:r>
              <a:rPr dirty="0"/>
              <a:t> </a:t>
            </a:r>
            <a:r>
              <a:rPr dirty="0" err="1"/>
              <a:t>več</a:t>
            </a:r>
            <a:r>
              <a:rPr dirty="0"/>
              <a:t> </a:t>
            </a:r>
            <a:r>
              <a:rPr dirty="0" err="1"/>
              <a:t>ciklov</a:t>
            </a:r>
            <a:r>
              <a:rPr dirty="0"/>
              <a:t>, </a:t>
            </a:r>
            <a:r>
              <a:rPr dirty="0" err="1"/>
              <a:t>kjer</a:t>
            </a:r>
            <a:r>
              <a:rPr dirty="0"/>
              <a:t> </a:t>
            </a:r>
            <a:r>
              <a:rPr dirty="0" err="1"/>
              <a:t>uteži</a:t>
            </a:r>
            <a:r>
              <a:rPr dirty="0"/>
              <a:t> </a:t>
            </a:r>
            <a:r>
              <a:rPr dirty="0" err="1"/>
              <a:t>postajajo</a:t>
            </a:r>
            <a:r>
              <a:rPr dirty="0"/>
              <a:t> </a:t>
            </a:r>
            <a:r>
              <a:rPr dirty="0" err="1"/>
              <a:t>bolj</a:t>
            </a:r>
            <a:r>
              <a:rPr dirty="0"/>
              <a:t> </a:t>
            </a:r>
            <a:r>
              <a:rPr dirty="0" err="1"/>
              <a:t>natančne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4F2E0-8687-4932-AFFD-4C8346B9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134E0-BD44-4FA1-888F-BCFC025C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/>
              <a:t>Contents</a:t>
            </a:r>
            <a:endParaRPr lang="en-GB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6" y="1071564"/>
            <a:ext cx="7115175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/>
              <a:t>    Part I Artificial Intelligence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     1 Introduction </a:t>
            </a:r>
            <a:br>
              <a:rPr lang="sl-SI" altLang="en-US" sz="2800" dirty="0"/>
            </a:br>
            <a:r>
              <a:rPr lang="sl-SI" altLang="en-US" sz="2800" dirty="0"/>
              <a:t>     </a:t>
            </a:r>
            <a:r>
              <a:rPr lang="en-US" altLang="en-US" sz="2800" dirty="0"/>
              <a:t>2 Intelligent </a:t>
            </a:r>
            <a:r>
              <a:rPr lang="en-US" altLang="en-US" sz="2800" b="1" dirty="0">
                <a:solidFill>
                  <a:srgbClr val="FF0000"/>
                </a:solidFill>
              </a:rPr>
              <a:t>Agents </a:t>
            </a:r>
            <a:endParaRPr lang="sl-SI" altLang="en-US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            </a:t>
            </a:r>
            <a:r>
              <a:rPr lang="en-GB" altLang="en-US" sz="2800" dirty="0"/>
              <a:t>Agent types - </a:t>
            </a:r>
            <a:r>
              <a:rPr lang="sl-SI" altLang="en-US" sz="2800" dirty="0" err="1"/>
              <a:t>Wikipedia</a:t>
            </a:r>
            <a:r>
              <a:rPr lang="sl-SI" altLang="en-US" sz="2800" dirty="0"/>
              <a:t>,  </a:t>
            </a:r>
            <a:r>
              <a:rPr lang="sl-SI" altLang="en-US" sz="2800" dirty="0" err="1"/>
              <a:t>Roomba</a:t>
            </a:r>
            <a:endParaRPr lang="sl-SI" alt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400" dirty="0"/>
              <a:t>          </a:t>
            </a:r>
            <a:r>
              <a:rPr lang="en-US" altLang="en-US" sz="2400" dirty="0"/>
              <a:t>https://en.wikipedia.org/wiki/Intelligent_agent</a:t>
            </a:r>
            <a:br>
              <a:rPr lang="en-US" altLang="en-US" sz="2800" dirty="0"/>
            </a:br>
            <a:r>
              <a:rPr lang="en-US" altLang="en-US" sz="2800" b="1" dirty="0"/>
              <a:t>Part II Problem Solving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     3 Solving Problems by Searching</a:t>
            </a:r>
            <a:endParaRPr lang="sl-SI" alt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             </a:t>
            </a:r>
            <a:r>
              <a:rPr lang="sl-SI" altLang="en-US" sz="2800" dirty="0" err="1"/>
              <a:t>search</a:t>
            </a:r>
            <a:r>
              <a:rPr lang="sl-SI" altLang="en-US" sz="2800" dirty="0"/>
              <a:t> problem, (Pac-man)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    	    </a:t>
            </a:r>
            <a:r>
              <a:rPr lang="sl-SI" altLang="en-US" sz="2800" dirty="0" err="1"/>
              <a:t>solution</a:t>
            </a:r>
            <a:r>
              <a:rPr lang="sl-SI" altLang="en-US" sz="2800" dirty="0"/>
              <a:t>, </a:t>
            </a:r>
            <a:r>
              <a:rPr lang="sl-SI" altLang="en-US" sz="2800" dirty="0" err="1"/>
              <a:t>state</a:t>
            </a:r>
            <a:r>
              <a:rPr lang="sl-SI" altLang="en-US" sz="2800" dirty="0"/>
              <a:t> </a:t>
            </a:r>
            <a:r>
              <a:rPr lang="sl-SI" altLang="en-US" sz="2800" dirty="0" err="1"/>
              <a:t>space</a:t>
            </a:r>
            <a:r>
              <a:rPr lang="sl-SI" altLang="en-US" sz="2800" dirty="0"/>
              <a:t>, </a:t>
            </a:r>
            <a:r>
              <a:rPr lang="sl-SI" altLang="en-US" sz="2800" dirty="0" err="1"/>
              <a:t>graph</a:t>
            </a:r>
            <a:r>
              <a:rPr lang="sl-SI" altLang="en-US" sz="2800" dirty="0"/>
              <a:t>/</a:t>
            </a:r>
            <a:r>
              <a:rPr lang="sl-SI" altLang="en-US" sz="2800" dirty="0" err="1"/>
              <a:t>tree</a:t>
            </a:r>
            <a:br>
              <a:rPr lang="sl-SI" altLang="en-US" sz="2800" dirty="0"/>
            </a:br>
            <a:r>
              <a:rPr lang="sl-SI" altLang="en-US" sz="2800" dirty="0"/>
              <a:t>	    </a:t>
            </a:r>
            <a:r>
              <a:rPr lang="sl-SI" altLang="en-US" sz="2800" dirty="0" err="1"/>
              <a:t>depth-first</a:t>
            </a:r>
            <a:r>
              <a:rPr lang="sl-SI" altLang="en-US" sz="2800" dirty="0"/>
              <a:t>, </a:t>
            </a:r>
            <a:r>
              <a:rPr lang="sl-SI" altLang="en-US" sz="2800" dirty="0" err="1"/>
              <a:t>breadth-first</a:t>
            </a:r>
            <a:endParaRPr lang="sl-SI" alt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	          uniform-</a:t>
            </a:r>
            <a:r>
              <a:rPr lang="sl-SI" altLang="en-US" sz="2800" dirty="0" err="1"/>
              <a:t>cost</a:t>
            </a:r>
            <a:r>
              <a:rPr lang="sl-SI" altLang="en-US" sz="2800" dirty="0"/>
              <a:t> </a:t>
            </a:r>
            <a:r>
              <a:rPr lang="sl-SI" altLang="en-US" sz="2800" dirty="0" err="1"/>
              <a:t>search</a:t>
            </a:r>
            <a:endParaRPr lang="en-GB" altLang="en-US" dirty="0"/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FBEFA9C6-75AB-4357-8901-2F8A312AC3BC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3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32CEA2BE-D137-49CA-9CD8-664F8BBD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BEBBE-5243-4097-8198-B4DBB8DF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4" y="4370616"/>
            <a:ext cx="26946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rPr dirty="0" err="1"/>
              <a:t>Učna</a:t>
            </a:r>
            <a:r>
              <a:rPr dirty="0"/>
              <a:t>, </a:t>
            </a:r>
            <a:r>
              <a:rPr lang="en-GB" dirty="0"/>
              <a:t>v</a:t>
            </a:r>
            <a:r>
              <a:rPr dirty="0" err="1"/>
              <a:t>erifikacijska</a:t>
            </a:r>
            <a:r>
              <a:rPr dirty="0"/>
              <a:t> in </a:t>
            </a:r>
            <a:r>
              <a:rPr lang="en-GB" dirty="0"/>
              <a:t>t</a:t>
            </a:r>
            <a:r>
              <a:rPr dirty="0" err="1"/>
              <a:t>estna</a:t>
            </a:r>
            <a:r>
              <a:rPr dirty="0"/>
              <a:t> </a:t>
            </a:r>
            <a:r>
              <a:rPr lang="en-GB" dirty="0"/>
              <a:t>m</a:t>
            </a:r>
            <a:r>
              <a:rPr dirty="0" err="1"/>
              <a:t>nožica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Učna</a:t>
            </a:r>
            <a:r>
              <a:rPr dirty="0"/>
              <a:t> </a:t>
            </a:r>
            <a:r>
              <a:rPr dirty="0" err="1"/>
              <a:t>množica</a:t>
            </a:r>
            <a:r>
              <a:rPr dirty="0"/>
              <a:t>: </a:t>
            </a:r>
            <a:r>
              <a:rPr dirty="0" err="1"/>
              <a:t>Podatki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katerih</a:t>
            </a:r>
            <a:r>
              <a:rPr dirty="0"/>
              <a:t> model </a:t>
            </a:r>
            <a:r>
              <a:rPr dirty="0" err="1"/>
              <a:t>uči</a:t>
            </a:r>
            <a:r>
              <a:rPr dirty="0"/>
              <a:t>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uteži</a:t>
            </a:r>
            <a:r>
              <a:rPr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Verifikacijska</a:t>
            </a:r>
            <a:r>
              <a:rPr dirty="0"/>
              <a:t> </a:t>
            </a:r>
            <a:r>
              <a:rPr dirty="0" err="1"/>
              <a:t>množica</a:t>
            </a:r>
            <a:r>
              <a:rPr dirty="0"/>
              <a:t>: </a:t>
            </a:r>
            <a:r>
              <a:rPr dirty="0" err="1"/>
              <a:t>Podatki</a:t>
            </a:r>
            <a:r>
              <a:rPr dirty="0"/>
              <a:t> za </a:t>
            </a:r>
            <a:r>
              <a:rPr dirty="0" err="1"/>
              <a:t>ocenjevanje</a:t>
            </a:r>
            <a:r>
              <a:rPr dirty="0"/>
              <a:t> med </a:t>
            </a:r>
            <a:r>
              <a:rPr dirty="0" err="1"/>
              <a:t>učenjem</a:t>
            </a:r>
            <a:r>
              <a:rPr dirty="0"/>
              <a:t> in </a:t>
            </a:r>
            <a:r>
              <a:rPr dirty="0" err="1"/>
              <a:t>preprečevanje</a:t>
            </a:r>
            <a:r>
              <a:rPr dirty="0"/>
              <a:t> </a:t>
            </a:r>
            <a:r>
              <a:rPr dirty="0" err="1"/>
              <a:t>prenaučenja</a:t>
            </a:r>
            <a:r>
              <a:rPr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Testna</a:t>
            </a:r>
            <a:r>
              <a:rPr dirty="0"/>
              <a:t> </a:t>
            </a:r>
            <a:r>
              <a:rPr dirty="0" err="1"/>
              <a:t>množica</a:t>
            </a:r>
            <a:r>
              <a:rPr dirty="0"/>
              <a:t>: </a:t>
            </a:r>
            <a:r>
              <a:rPr dirty="0" err="1"/>
              <a:t>Podatki</a:t>
            </a:r>
            <a:r>
              <a:rPr dirty="0"/>
              <a:t> za </a:t>
            </a:r>
            <a:r>
              <a:rPr dirty="0" err="1"/>
              <a:t>končno</a:t>
            </a:r>
            <a:r>
              <a:rPr dirty="0"/>
              <a:t> </a:t>
            </a:r>
            <a:r>
              <a:rPr dirty="0" err="1"/>
              <a:t>oceno</a:t>
            </a:r>
            <a:r>
              <a:rPr dirty="0"/>
              <a:t> </a:t>
            </a:r>
            <a:r>
              <a:rPr dirty="0" err="1"/>
              <a:t>modela</a:t>
            </a:r>
            <a:r>
              <a:rPr dirty="0"/>
              <a:t> po </a:t>
            </a:r>
            <a:r>
              <a:rPr dirty="0" err="1"/>
              <a:t>učenju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AF563-366F-4DC9-8B5C-CF4B4E88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FF119-1C42-443F-B6A9-489D0B55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Kako</a:t>
            </a:r>
            <a:r>
              <a:rPr dirty="0"/>
              <a:t> se </a:t>
            </a:r>
            <a:r>
              <a:rPr lang="en-GB" dirty="0"/>
              <a:t>m</a:t>
            </a:r>
            <a:r>
              <a:rPr dirty="0" err="1"/>
              <a:t>odel</a:t>
            </a:r>
            <a:r>
              <a:rPr dirty="0"/>
              <a:t> </a:t>
            </a:r>
            <a:r>
              <a:rPr lang="en-GB" dirty="0"/>
              <a:t>i</a:t>
            </a:r>
            <a:r>
              <a:rPr dirty="0" err="1"/>
              <a:t>zboljšuje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Funkcija izgube oceni napake med napovedjo in dejanskimi vrednostmi.</a:t>
            </a:r>
          </a:p>
          <a:p>
            <a:r>
              <a:t>- Povratno razširjanje prilagodi uteži glede na gradient napake.</a:t>
            </a:r>
          </a:p>
          <a:p>
            <a:r>
              <a:t>- Natančnost in izguba se spremljata na učni in verifikacijski množici.</a:t>
            </a:r>
          </a:p>
          <a:p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7AE72-D9A0-4A16-A693-EA944946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4AFBF-4E44-4EAF-8209-144A322E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Nevronske</a:t>
            </a:r>
            <a:r>
              <a:rPr lang="en-US" altLang="en-US" dirty="0"/>
              <a:t> </a:t>
            </a:r>
            <a:r>
              <a:rPr lang="en-US" altLang="en-US" dirty="0" err="1"/>
              <a:t>mreže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 b="1" dirty="0"/>
              <a:t>Perceptron (</a:t>
            </a:r>
            <a:r>
              <a:rPr lang="en-GB" altLang="en-US" sz="1800" b="1" dirty="0" err="1"/>
              <a:t>Preprosta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mreža</a:t>
            </a:r>
            <a:r>
              <a:rPr lang="en-GB" altLang="en-US" sz="1800" b="1" dirty="0"/>
              <a:t>) </a:t>
            </a:r>
            <a:r>
              <a:rPr lang="en-GB" altLang="en-US" sz="1800" b="1" dirty="0" err="1"/>
              <a:t>Najosnovnejši</a:t>
            </a:r>
            <a:r>
              <a:rPr lang="en-GB" altLang="en-US" sz="1800" b="1" dirty="0"/>
              <a:t> model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, le </a:t>
            </a:r>
            <a:r>
              <a:rPr lang="en-GB" altLang="en-US" sz="1800" b="1" dirty="0" err="1"/>
              <a:t>ena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plast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nevronov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Uporablja</a:t>
            </a:r>
            <a:r>
              <a:rPr lang="en-GB" altLang="en-US" sz="1800" b="1" dirty="0"/>
              <a:t> se za </a:t>
            </a:r>
            <a:r>
              <a:rPr lang="en-GB" altLang="en-US" sz="1800" b="1" dirty="0" err="1"/>
              <a:t>linearno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ločljive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probleme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Preprosta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klasifikacija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npr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ločevanje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dveh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skupin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 b="1" dirty="0"/>
              <a:t>2. </a:t>
            </a:r>
            <a:r>
              <a:rPr lang="en-GB" altLang="en-US" sz="1800" b="1" dirty="0" err="1"/>
              <a:t>Večslojni</a:t>
            </a:r>
            <a:r>
              <a:rPr lang="en-GB" altLang="en-US" sz="1800" b="1" dirty="0"/>
              <a:t> perceptron (Multilayer Perceptron - MLP) </a:t>
            </a:r>
            <a:r>
              <a:rPr lang="en-GB" altLang="en-US" sz="1800" b="1" dirty="0" err="1"/>
              <a:t>Sestavljen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iz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več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plasti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nevronov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vhodna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skrita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izhodna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plast</a:t>
            </a:r>
            <a:r>
              <a:rPr lang="en-GB" altLang="en-US" sz="1800" b="1" dirty="0"/>
              <a:t>).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prejšnji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sliki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Omogoča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reševanje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nelinearnih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problemov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Prepoznavanje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ročno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napisanih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številk</a:t>
            </a:r>
            <a:r>
              <a:rPr lang="en-GB" altLang="en-US" sz="1800" b="1" dirty="0"/>
              <a:t> (MNIST).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 b="1" dirty="0"/>
              <a:t>3. </a:t>
            </a:r>
            <a:r>
              <a:rPr lang="en-GB" altLang="en-US" sz="1800" b="1" dirty="0" err="1"/>
              <a:t>Konvolucijske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 (Convolutional Neural Networks - CNNs) </a:t>
            </a:r>
            <a:r>
              <a:rPr lang="en-GB" altLang="en-US" sz="1800" b="1" dirty="0" err="1"/>
              <a:t>Specializirane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obdelavo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slik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vizualnih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imajo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prostorsko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strukturo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Uporabljajo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konvolucijske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plasti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zaznavanje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značilnosti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robov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oblik</a:t>
            </a:r>
            <a:r>
              <a:rPr lang="en-GB" altLang="en-US" sz="1800" b="1" dirty="0"/>
              <a:t>). Primer: </a:t>
            </a:r>
            <a:r>
              <a:rPr lang="en-GB" altLang="en-US" sz="1800" b="1" dirty="0" err="1"/>
              <a:t>Prepoznavanje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obrazov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predmetov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slikah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 b="1" dirty="0"/>
              <a:t>4. </a:t>
            </a:r>
            <a:r>
              <a:rPr lang="en-GB" altLang="en-US" sz="1800" b="1" dirty="0" err="1"/>
              <a:t>Rekurentne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 (Recurrent Neural Networks - RNNs) </a:t>
            </a:r>
            <a:r>
              <a:rPr lang="en-GB" altLang="en-US" sz="1800" b="1" dirty="0" err="1"/>
              <a:t>Omogočajo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analizo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zaporednih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saj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imajo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pomnilnik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obdelavo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preteklih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stanj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kar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omogoča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analizo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časovnih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vrst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besedil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Napovedovanje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časovnih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vrst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prevajanje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jezika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 b="1" dirty="0"/>
              <a:t>5. </a:t>
            </a:r>
            <a:r>
              <a:rPr lang="en-GB" altLang="en-US" sz="1800" b="1" dirty="0" err="1"/>
              <a:t>Dolgo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kratkoročni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pomnilnik</a:t>
            </a:r>
            <a:r>
              <a:rPr lang="en-GB" altLang="en-US" sz="1800" b="1" dirty="0"/>
              <a:t> (Long Short-Term Memory - LSTM) </a:t>
            </a:r>
            <a:r>
              <a:rPr lang="en-GB" altLang="en-US" sz="1800" b="1" dirty="0" err="1"/>
              <a:t>Nadgradnja</a:t>
            </a:r>
            <a:r>
              <a:rPr lang="en-GB" altLang="en-US" sz="1800" b="1" dirty="0"/>
              <a:t> RNN z </a:t>
            </a:r>
            <a:r>
              <a:rPr lang="en-GB" altLang="en-US" sz="1800" b="1" dirty="0" err="1"/>
              <a:t>izboljšanim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pomnilnikom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dolgoročne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odvisnosti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Analiza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sentimenta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besedilu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napovedovanje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vremenskih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vzorcev</a:t>
            </a:r>
            <a:r>
              <a:rPr lang="en-GB" altLang="en-US" sz="1800" b="1" dirty="0"/>
              <a:t>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32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61434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t>Konvolucijske nevronske mreže (CNNs)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Specializirane</a:t>
            </a:r>
            <a:r>
              <a:rPr dirty="0"/>
              <a:t> za </a:t>
            </a:r>
            <a:r>
              <a:rPr dirty="0" err="1"/>
              <a:t>obdelavo</a:t>
            </a:r>
            <a:r>
              <a:rPr dirty="0"/>
              <a:t> </a:t>
            </a:r>
            <a:r>
              <a:rPr dirty="0" err="1"/>
              <a:t>slik</a:t>
            </a:r>
            <a:r>
              <a:rPr dirty="0"/>
              <a:t> in </a:t>
            </a:r>
            <a:r>
              <a:rPr dirty="0" err="1"/>
              <a:t>vizualnih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Uporabljajo</a:t>
            </a:r>
            <a:r>
              <a:rPr dirty="0"/>
              <a:t> </a:t>
            </a:r>
            <a:r>
              <a:rPr dirty="0" err="1"/>
              <a:t>konvolucijske</a:t>
            </a:r>
            <a:r>
              <a:rPr dirty="0"/>
              <a:t> </a:t>
            </a:r>
            <a:r>
              <a:rPr dirty="0" err="1"/>
              <a:t>plasti</a:t>
            </a:r>
            <a:r>
              <a:rPr dirty="0"/>
              <a:t> za </a:t>
            </a:r>
            <a:r>
              <a:rPr dirty="0" err="1"/>
              <a:t>zaznavanje</a:t>
            </a:r>
            <a:r>
              <a:rPr dirty="0"/>
              <a:t> </a:t>
            </a:r>
            <a:r>
              <a:rPr dirty="0" err="1"/>
              <a:t>značilnosti</a:t>
            </a:r>
            <a:r>
              <a:rPr dirty="0"/>
              <a:t> (</a:t>
            </a:r>
            <a:r>
              <a:rPr dirty="0" err="1"/>
              <a:t>robov</a:t>
            </a:r>
            <a:r>
              <a:rPr dirty="0"/>
              <a:t>, </a:t>
            </a:r>
            <a:r>
              <a:rPr dirty="0" err="1"/>
              <a:t>oblik</a:t>
            </a:r>
            <a:r>
              <a:rPr dirty="0"/>
              <a:t>).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Imajo</a:t>
            </a:r>
            <a:r>
              <a:rPr dirty="0"/>
              <a:t> </a:t>
            </a:r>
            <a:r>
              <a:rPr dirty="0" err="1"/>
              <a:t>prostorsko</a:t>
            </a:r>
            <a:r>
              <a:rPr dirty="0"/>
              <a:t> </a:t>
            </a:r>
            <a:r>
              <a:rPr dirty="0" err="1"/>
              <a:t>strukturo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Primeri</a:t>
            </a:r>
            <a:r>
              <a:rPr dirty="0"/>
              <a:t> </a:t>
            </a:r>
            <a:r>
              <a:rPr dirty="0" err="1"/>
              <a:t>uporabe</a:t>
            </a:r>
            <a:r>
              <a:rPr dirty="0"/>
              <a:t>: </a:t>
            </a:r>
            <a:r>
              <a:rPr dirty="0" err="1"/>
              <a:t>Prepoznavanje</a:t>
            </a:r>
            <a:r>
              <a:rPr dirty="0"/>
              <a:t> </a:t>
            </a:r>
            <a:r>
              <a:rPr dirty="0" err="1"/>
              <a:t>obrazov</a:t>
            </a:r>
            <a:r>
              <a:rPr dirty="0"/>
              <a:t>, </a:t>
            </a:r>
            <a:r>
              <a:rPr dirty="0" err="1"/>
              <a:t>predmetov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slikah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C8043-9E08-487D-B745-DBFC5AA5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F80A1-49A6-4F27-9662-8652DF7B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t>Rekurentne nevronske mreže (RNNs)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Omogočajo</a:t>
            </a:r>
            <a:r>
              <a:rPr dirty="0"/>
              <a:t> </a:t>
            </a:r>
            <a:r>
              <a:rPr dirty="0" err="1"/>
              <a:t>analizo</a:t>
            </a:r>
            <a:r>
              <a:rPr dirty="0"/>
              <a:t> </a:t>
            </a:r>
            <a:r>
              <a:rPr dirty="0" err="1"/>
              <a:t>zaporednih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Imajo</a:t>
            </a:r>
            <a:r>
              <a:rPr dirty="0"/>
              <a:t> </a:t>
            </a:r>
            <a:r>
              <a:rPr dirty="0" err="1"/>
              <a:t>notranji</a:t>
            </a:r>
            <a:r>
              <a:rPr dirty="0"/>
              <a:t> </a:t>
            </a:r>
            <a:r>
              <a:rPr dirty="0" err="1"/>
              <a:t>pomnilnik</a:t>
            </a:r>
            <a:r>
              <a:rPr dirty="0"/>
              <a:t> za </a:t>
            </a:r>
            <a:r>
              <a:rPr dirty="0" err="1"/>
              <a:t>obdelavo</a:t>
            </a:r>
            <a:r>
              <a:rPr dirty="0"/>
              <a:t> </a:t>
            </a:r>
            <a:r>
              <a:rPr dirty="0" err="1"/>
              <a:t>preteklih</a:t>
            </a:r>
            <a:r>
              <a:rPr dirty="0"/>
              <a:t> </a:t>
            </a:r>
            <a:r>
              <a:rPr dirty="0" err="1"/>
              <a:t>stanj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Primerne</a:t>
            </a:r>
            <a:r>
              <a:rPr dirty="0"/>
              <a:t> za </a:t>
            </a:r>
            <a:r>
              <a:rPr dirty="0" err="1"/>
              <a:t>časovne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jezikovne</a:t>
            </a:r>
            <a:r>
              <a:rPr dirty="0"/>
              <a:t> </a:t>
            </a:r>
            <a:r>
              <a:rPr dirty="0" err="1"/>
              <a:t>naloge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Primeri</a:t>
            </a:r>
            <a:r>
              <a:rPr dirty="0"/>
              <a:t> </a:t>
            </a:r>
            <a:r>
              <a:rPr dirty="0" err="1"/>
              <a:t>uporabe</a:t>
            </a:r>
            <a:r>
              <a:rPr dirty="0"/>
              <a:t>: </a:t>
            </a:r>
            <a:r>
              <a:rPr dirty="0" err="1"/>
              <a:t>Napovedovanje</a:t>
            </a:r>
            <a:r>
              <a:rPr dirty="0"/>
              <a:t> </a:t>
            </a:r>
            <a:r>
              <a:rPr dirty="0" err="1"/>
              <a:t>časovnih</a:t>
            </a:r>
            <a:r>
              <a:rPr dirty="0"/>
              <a:t> </a:t>
            </a:r>
            <a:r>
              <a:rPr dirty="0" err="1"/>
              <a:t>vrst</a:t>
            </a:r>
            <a:r>
              <a:rPr dirty="0"/>
              <a:t>, </a:t>
            </a:r>
            <a:r>
              <a:rPr dirty="0" err="1"/>
              <a:t>prevajanje</a:t>
            </a:r>
            <a:r>
              <a:rPr dirty="0"/>
              <a:t> </a:t>
            </a:r>
            <a:r>
              <a:rPr dirty="0" err="1"/>
              <a:t>jezika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A8560-2A91-4ECA-AD66-FA1DA84A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6E5DC-7E8C-4133-8231-08B752DE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t>Dolgo kratkoročni pomnilnik (LSTM)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Nadgradnja</a:t>
            </a:r>
            <a:r>
              <a:rPr dirty="0"/>
              <a:t> RNN z </a:t>
            </a:r>
            <a:r>
              <a:rPr dirty="0" err="1"/>
              <a:t>izboljšanim</a:t>
            </a:r>
            <a:r>
              <a:rPr dirty="0"/>
              <a:t> </a:t>
            </a:r>
            <a:r>
              <a:rPr dirty="0" err="1"/>
              <a:t>pomnilnikom</a:t>
            </a:r>
            <a:r>
              <a:rPr dirty="0"/>
              <a:t> za </a:t>
            </a:r>
            <a:r>
              <a:rPr dirty="0" err="1"/>
              <a:t>dolgoročne</a:t>
            </a:r>
            <a:r>
              <a:rPr dirty="0"/>
              <a:t> </a:t>
            </a:r>
            <a:r>
              <a:rPr dirty="0" err="1"/>
              <a:t>odvisnosti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Uporabljajo</a:t>
            </a:r>
            <a:r>
              <a:rPr dirty="0"/>
              <a:t> </a:t>
            </a:r>
            <a:r>
              <a:rPr dirty="0" err="1"/>
              <a:t>vrata</a:t>
            </a:r>
            <a:r>
              <a:rPr dirty="0"/>
              <a:t> (input, forget, output) za </a:t>
            </a:r>
            <a:r>
              <a:rPr dirty="0" err="1"/>
              <a:t>upravljanje</a:t>
            </a:r>
            <a:r>
              <a:rPr dirty="0"/>
              <a:t> </a:t>
            </a:r>
            <a:r>
              <a:rPr dirty="0" err="1"/>
              <a:t>informacij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Primeri</a:t>
            </a:r>
            <a:r>
              <a:rPr dirty="0"/>
              <a:t> </a:t>
            </a:r>
            <a:r>
              <a:rPr dirty="0" err="1"/>
              <a:t>uporabe</a:t>
            </a:r>
            <a:r>
              <a:rPr dirty="0"/>
              <a:t>: </a:t>
            </a:r>
            <a:r>
              <a:rPr dirty="0" err="1"/>
              <a:t>Analiza</a:t>
            </a:r>
            <a:r>
              <a:rPr dirty="0"/>
              <a:t> </a:t>
            </a:r>
            <a:r>
              <a:rPr dirty="0" err="1"/>
              <a:t>sentimenta</a:t>
            </a:r>
            <a:r>
              <a:rPr dirty="0"/>
              <a:t>, </a:t>
            </a:r>
            <a:r>
              <a:rPr dirty="0" err="1"/>
              <a:t>napovedovanje</a:t>
            </a:r>
            <a:r>
              <a:rPr dirty="0"/>
              <a:t> </a:t>
            </a:r>
            <a:r>
              <a:rPr dirty="0" err="1"/>
              <a:t>vremenskih</a:t>
            </a:r>
            <a:r>
              <a:rPr dirty="0"/>
              <a:t> </a:t>
            </a:r>
            <a:r>
              <a:rPr dirty="0" err="1"/>
              <a:t>vzorcev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D1639-1659-4240-B677-17ABE8BB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7D9E3-643E-48D5-A58A-D76C7686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rPr dirty="0" err="1"/>
              <a:t>Primerjalna</a:t>
            </a:r>
            <a:r>
              <a:rPr dirty="0"/>
              <a:t> </a:t>
            </a:r>
            <a:r>
              <a:rPr dirty="0" err="1"/>
              <a:t>tabela</a:t>
            </a:r>
            <a:r>
              <a:rPr dirty="0"/>
              <a:t> </a:t>
            </a:r>
            <a:br>
              <a:rPr lang="en-GB" dirty="0"/>
            </a:br>
            <a:r>
              <a:rPr dirty="0"/>
              <a:t>CNN, RNN in LSTM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93625"/>
              </p:ext>
            </p:extLst>
          </p:nvPr>
        </p:nvGraphicFramePr>
        <p:xfrm>
          <a:off x="1117600" y="2544897"/>
          <a:ext cx="9144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t>Vidik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RNN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LSTM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Podatki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Vizualni (slike)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Zaporedni (časovni)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Zaporedni (časovni)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Pomnilnik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Ni potreben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Osnovni pomnilnik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Napredni pomnilnik (vrata)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Primeri uporabe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Prepoznavanje obrazov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Prevajanje jezika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Analiza sentimenta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Kompleksnost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Nižja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Srednja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Višja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zaradi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vrat</a:t>
                      </a:r>
                      <a:r>
                        <a:rPr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B4212-6118-497D-BE2F-7A7E2F75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C83F4-5994-4D3F-9973-623E587E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D6F86-EA08-445E-A5A7-99B17A3BC5EA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70" y="626160"/>
            <a:ext cx="10406774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6. </a:t>
            </a:r>
            <a:r>
              <a:rPr lang="en-GB" altLang="en-US" sz="1800" b="1" dirty="0" err="1"/>
              <a:t>Transformerji</a:t>
            </a:r>
            <a:r>
              <a:rPr lang="en-GB" altLang="en-US" sz="1800" b="1" dirty="0"/>
              <a:t> (Transformers) </a:t>
            </a:r>
            <a:r>
              <a:rPr lang="en-GB" altLang="en-US" sz="1800" b="1" dirty="0" err="1"/>
              <a:t>Uporabljajo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mehanizem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pozornosti</a:t>
            </a:r>
            <a:r>
              <a:rPr lang="en-GB" altLang="en-US" sz="1800" b="1" dirty="0"/>
              <a:t> (attention) za </a:t>
            </a:r>
            <a:r>
              <a:rPr lang="en-GB" altLang="en-US" sz="1800" b="1" dirty="0" err="1"/>
              <a:t>obdelavo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 To </a:t>
            </a:r>
            <a:r>
              <a:rPr lang="en-GB" altLang="en-US" sz="1800" b="1" dirty="0" err="1"/>
              <a:t>omogoča</a:t>
            </a:r>
            <a:r>
              <a:rPr lang="en-GB" altLang="en-US" sz="1800" b="1" dirty="0"/>
              <a:t>, da model </a:t>
            </a:r>
            <a:r>
              <a:rPr lang="en-GB" altLang="en-US" sz="1800" b="1" dirty="0" err="1"/>
              <a:t>identificira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kateri</a:t>
            </a:r>
            <a:r>
              <a:rPr lang="en-GB" altLang="en-US" sz="1800" b="1" dirty="0"/>
              <a:t> deli </a:t>
            </a:r>
            <a:r>
              <a:rPr lang="en-GB" altLang="en-US" sz="1800" b="1" dirty="0" err="1"/>
              <a:t>vhodnih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najbolj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pomembni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nalogo</a:t>
            </a:r>
            <a:r>
              <a:rPr lang="en-GB" altLang="en-US" sz="1800" b="1" dirty="0"/>
              <a:t>. Ne </a:t>
            </a:r>
            <a:r>
              <a:rPr lang="en-GB" altLang="en-US" sz="1800" b="1" dirty="0" err="1"/>
              <a:t>potrebujejo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zaporedne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obdelave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RNN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LSTM, </a:t>
            </a:r>
            <a:r>
              <a:rPr lang="en-GB" altLang="en-US" sz="1800" b="1" dirty="0" err="1"/>
              <a:t>kar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omogoča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paralelno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procesiranje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Učinkovite</a:t>
            </a:r>
            <a:r>
              <a:rPr lang="en-GB" altLang="en-US" sz="1800" b="1" dirty="0"/>
              <a:t> so za </a:t>
            </a:r>
            <a:r>
              <a:rPr lang="en-GB" altLang="en-US" sz="1800" b="1" dirty="0" err="1"/>
              <a:t>delo</a:t>
            </a:r>
            <a:r>
              <a:rPr lang="en-GB" altLang="en-US" sz="1800" b="1" dirty="0"/>
              <a:t> z </a:t>
            </a:r>
            <a:r>
              <a:rPr lang="en-GB" altLang="en-US" sz="1800" b="1" dirty="0" err="1"/>
              <a:t>velikimi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podatki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jezikovni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modeli</a:t>
            </a:r>
            <a:r>
              <a:rPr lang="en-GB" altLang="en-US" sz="1800" b="1" dirty="0"/>
              <a:t> (GPT, BERT).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7. </a:t>
            </a:r>
            <a:r>
              <a:rPr lang="en-GB" altLang="en-US" sz="1800" b="1" dirty="0" err="1"/>
              <a:t>Avtoenkoderji</a:t>
            </a:r>
            <a:r>
              <a:rPr lang="en-GB" altLang="en-US" sz="1800" b="1" dirty="0"/>
              <a:t> (Autoencoders) </a:t>
            </a:r>
            <a:r>
              <a:rPr lang="en-GB" altLang="en-US" sz="1800" b="1" dirty="0" err="1"/>
              <a:t>Namenjeni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stiskanju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dimenzionalna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redukcija</a:t>
            </a:r>
            <a:r>
              <a:rPr lang="en-GB" altLang="en-US" sz="1800" b="1" dirty="0"/>
              <a:t>) in </a:t>
            </a:r>
            <a:r>
              <a:rPr lang="en-GB" altLang="en-US" sz="1800" b="1" dirty="0" err="1"/>
              <a:t>rekonstrukciji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pri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čemer</a:t>
            </a:r>
            <a:r>
              <a:rPr lang="en-GB" altLang="en-US" sz="1800" b="1" dirty="0"/>
              <a:t> se model </a:t>
            </a:r>
            <a:r>
              <a:rPr lang="en-GB" altLang="en-US" sz="1800" b="1" dirty="0" err="1"/>
              <a:t>nauči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stisnjenega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prikaza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vhodnih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Cilj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napovedovanje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klasifikacija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ampak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učinkovito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kodiranje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dekodiranje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kar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jih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loči</a:t>
            </a:r>
            <a:r>
              <a:rPr lang="en-GB" altLang="en-US" sz="1800" b="1" dirty="0"/>
              <a:t> od CNN, RNN </a:t>
            </a:r>
            <a:r>
              <a:rPr lang="en-GB" altLang="en-US" sz="1800" b="1" dirty="0" err="1"/>
              <a:t>itd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8. </a:t>
            </a:r>
            <a:r>
              <a:rPr lang="en-GB" altLang="en-US" sz="1800" b="1" dirty="0" err="1"/>
              <a:t>Generativne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 (GANs) </a:t>
            </a:r>
            <a:r>
              <a:rPr lang="en-GB" altLang="en-US" sz="1800" b="1" dirty="0" err="1"/>
              <a:t>Temeljijo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tekmovanju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dveh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generatorja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ustvarja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podatke</a:t>
            </a:r>
            <a:r>
              <a:rPr lang="en-GB" altLang="en-US" sz="1800" b="1" dirty="0"/>
              <a:t>) in </a:t>
            </a:r>
            <a:r>
              <a:rPr lang="en-GB" altLang="en-US" sz="1800" b="1" dirty="0" err="1"/>
              <a:t>diskriminatorja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presoja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kakovost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). Edina </a:t>
            </a:r>
            <a:r>
              <a:rPr lang="en-GB" altLang="en-US" sz="1800" b="1" dirty="0" err="1"/>
              <a:t>vrsta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, ki je </a:t>
            </a:r>
            <a:r>
              <a:rPr lang="en-GB" altLang="en-US" sz="1800" b="1" dirty="0" err="1"/>
              <a:t>zasnovana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ustvarjanje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novih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slike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videi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besedila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kar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jih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loči</a:t>
            </a:r>
            <a:r>
              <a:rPr lang="en-GB" altLang="en-US" sz="1800" b="1" dirty="0"/>
              <a:t> od </a:t>
            </a:r>
            <a:r>
              <a:rPr lang="en-GB" altLang="en-US" sz="1800" b="1" dirty="0" err="1"/>
              <a:t>klasifikacijskih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regresijskih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modelov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9. </a:t>
            </a:r>
            <a:r>
              <a:rPr lang="en-GB" altLang="en-US" sz="1800" b="1" dirty="0" err="1"/>
              <a:t>Rekurzivne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 (Recursive Neural Networks)  </a:t>
            </a:r>
            <a:r>
              <a:rPr lang="en-GB" altLang="en-US" sz="1800" b="1" dirty="0" err="1"/>
              <a:t>podatke</a:t>
            </a:r>
            <a:r>
              <a:rPr lang="en-GB" altLang="en-US" sz="1800" b="1" dirty="0"/>
              <a:t> s </a:t>
            </a:r>
            <a:r>
              <a:rPr lang="en-GB" altLang="en-US" sz="1800" b="1" dirty="0" err="1"/>
              <a:t>hierarhično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strukturo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drevesa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zapletene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odvisnosti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naravnem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jeziku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Namesto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linearnih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zaporednih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struktur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RNN) </a:t>
            </a:r>
            <a:r>
              <a:rPr lang="en-GB" altLang="en-US" sz="1800" b="1" dirty="0" err="1"/>
              <a:t>obdelujejo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hierarhične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strukture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kar</a:t>
            </a:r>
            <a:r>
              <a:rPr lang="en-GB" altLang="en-US" sz="1800" b="1" dirty="0"/>
              <a:t> je </a:t>
            </a:r>
            <a:r>
              <a:rPr lang="en-GB" altLang="en-US" sz="1800" b="1" dirty="0" err="1"/>
              <a:t>uporabno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sintaktično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analizo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obdelavo</a:t>
            </a:r>
            <a:r>
              <a:rPr lang="en-GB" altLang="en-US" sz="1800" b="1" dirty="0"/>
              <a:t> XML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10. </a:t>
            </a:r>
            <a:r>
              <a:rPr lang="en-GB" altLang="en-US" sz="1800" b="1" dirty="0" err="1"/>
              <a:t>Grafne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mreže</a:t>
            </a:r>
            <a:r>
              <a:rPr lang="en-GB" altLang="en-US" sz="1800" b="1" dirty="0"/>
              <a:t> (Graph Neural Networks - GNNs)  </a:t>
            </a:r>
            <a:r>
              <a:rPr lang="en-GB" altLang="en-US" sz="1800" b="1" dirty="0" err="1"/>
              <a:t>Namenjene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obdelavi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obliki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grafov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kjer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elementi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vozlišča</a:t>
            </a:r>
            <a:r>
              <a:rPr lang="en-GB" altLang="en-US" sz="1800" b="1" dirty="0"/>
              <a:t>) med </a:t>
            </a:r>
            <a:r>
              <a:rPr lang="en-GB" altLang="en-US" sz="1800" b="1" dirty="0" err="1"/>
              <a:t>seboj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povezani</a:t>
            </a:r>
            <a:r>
              <a:rPr lang="en-GB" altLang="en-US" sz="1800" b="1" dirty="0"/>
              <a:t> (</a:t>
            </a:r>
            <a:r>
              <a:rPr lang="en-GB" altLang="en-US" sz="1800" b="1" dirty="0" err="1"/>
              <a:t>povezave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robovi</a:t>
            </a:r>
            <a:r>
              <a:rPr lang="en-GB" altLang="en-US" sz="1800" b="1" dirty="0"/>
              <a:t>). Edina </a:t>
            </a:r>
            <a:r>
              <a:rPr lang="en-GB" altLang="en-US" sz="1800" b="1" dirty="0" err="1"/>
              <a:t>vrsta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nevronskih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mrež</a:t>
            </a:r>
            <a:r>
              <a:rPr lang="en-GB" altLang="en-US" sz="1800" b="1" dirty="0"/>
              <a:t>, ki </a:t>
            </a:r>
            <a:r>
              <a:rPr lang="en-GB" altLang="en-US" sz="1800" b="1" dirty="0" err="1"/>
              <a:t>učinkovito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obdeluje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relacijske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podatke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socialna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omrežja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molekularne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strukture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transportni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sistemi</a:t>
            </a:r>
            <a:r>
              <a:rPr lang="en-GB" altLang="en-US" sz="1800" b="1" dirty="0"/>
              <a:t>..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37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3532825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Transformerji (Transformers)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Uporabljajo</a:t>
            </a:r>
            <a:r>
              <a:rPr dirty="0"/>
              <a:t> </a:t>
            </a:r>
            <a:r>
              <a:rPr dirty="0" err="1"/>
              <a:t>mehanizem</a:t>
            </a:r>
            <a:r>
              <a:rPr dirty="0"/>
              <a:t> </a:t>
            </a:r>
            <a:r>
              <a:rPr dirty="0" err="1"/>
              <a:t>pozornosti</a:t>
            </a:r>
            <a:r>
              <a:rPr dirty="0"/>
              <a:t> (attention) za </a:t>
            </a:r>
            <a:r>
              <a:rPr dirty="0" err="1"/>
              <a:t>obdelavo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Omogočajo</a:t>
            </a:r>
            <a:r>
              <a:rPr dirty="0"/>
              <a:t> </a:t>
            </a:r>
            <a:r>
              <a:rPr dirty="0" err="1"/>
              <a:t>identifikacijo</a:t>
            </a:r>
            <a:r>
              <a:rPr dirty="0"/>
              <a:t>, </a:t>
            </a:r>
            <a:r>
              <a:rPr dirty="0" err="1"/>
              <a:t>kateri</a:t>
            </a:r>
            <a:r>
              <a:rPr dirty="0"/>
              <a:t> deli </a:t>
            </a:r>
            <a:r>
              <a:rPr dirty="0" err="1"/>
              <a:t>vhodnih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 so </a:t>
            </a:r>
            <a:r>
              <a:rPr dirty="0" err="1"/>
              <a:t>najpomembnejši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Ne </a:t>
            </a:r>
            <a:r>
              <a:rPr dirty="0" err="1"/>
              <a:t>potrebujejo</a:t>
            </a:r>
            <a:r>
              <a:rPr dirty="0"/>
              <a:t> </a:t>
            </a:r>
            <a:r>
              <a:rPr dirty="0" err="1"/>
              <a:t>zaporedne</a:t>
            </a:r>
            <a:r>
              <a:rPr dirty="0"/>
              <a:t> </a:t>
            </a:r>
            <a:r>
              <a:rPr dirty="0" err="1"/>
              <a:t>obdelave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 </a:t>
            </a:r>
            <a:r>
              <a:rPr dirty="0" err="1"/>
              <a:t>kot</a:t>
            </a:r>
            <a:r>
              <a:rPr dirty="0"/>
              <a:t> RNN </a:t>
            </a:r>
            <a:r>
              <a:rPr dirty="0" err="1"/>
              <a:t>ali</a:t>
            </a:r>
            <a:r>
              <a:rPr dirty="0"/>
              <a:t> LSTM.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Primeri</a:t>
            </a:r>
            <a:r>
              <a:rPr dirty="0"/>
              <a:t> </a:t>
            </a:r>
            <a:r>
              <a:rPr dirty="0" err="1"/>
              <a:t>uporabe</a:t>
            </a:r>
            <a:r>
              <a:rPr dirty="0"/>
              <a:t>: </a:t>
            </a:r>
            <a:r>
              <a:rPr dirty="0" err="1"/>
              <a:t>jezikovni</a:t>
            </a:r>
            <a:r>
              <a:rPr dirty="0"/>
              <a:t> </a:t>
            </a:r>
            <a:r>
              <a:rPr dirty="0" err="1"/>
              <a:t>modeli</a:t>
            </a:r>
            <a:r>
              <a:rPr dirty="0"/>
              <a:t> (GPT, BERT).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E81BF-294D-48BC-869C-7E4BFF98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0A52A-28FE-437E-83AE-06003F95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Avtoenkoderji (Autoencoders)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Namenjeni</a:t>
            </a:r>
            <a:r>
              <a:rPr dirty="0"/>
              <a:t> so </a:t>
            </a:r>
            <a:r>
              <a:rPr dirty="0" err="1"/>
              <a:t>stiskanju</a:t>
            </a:r>
            <a:r>
              <a:rPr dirty="0"/>
              <a:t> (</a:t>
            </a:r>
            <a:r>
              <a:rPr dirty="0" err="1"/>
              <a:t>dimenzionalna</a:t>
            </a:r>
            <a:r>
              <a:rPr dirty="0"/>
              <a:t> </a:t>
            </a:r>
            <a:r>
              <a:rPr dirty="0" err="1"/>
              <a:t>redukcija</a:t>
            </a:r>
            <a:r>
              <a:rPr dirty="0"/>
              <a:t>) in </a:t>
            </a:r>
            <a:r>
              <a:rPr dirty="0" err="1"/>
              <a:t>rekonstrukciji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Cilj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napovedovanje</a:t>
            </a:r>
            <a:r>
              <a:rPr dirty="0"/>
              <a:t>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klasifikacija</a:t>
            </a:r>
            <a:r>
              <a:rPr dirty="0"/>
              <a:t>, </a:t>
            </a:r>
            <a:r>
              <a:rPr dirty="0" err="1"/>
              <a:t>temveč</a:t>
            </a:r>
            <a:r>
              <a:rPr dirty="0"/>
              <a:t> </a:t>
            </a:r>
            <a:r>
              <a:rPr dirty="0" err="1"/>
              <a:t>učinkovito</a:t>
            </a:r>
            <a:r>
              <a:rPr dirty="0"/>
              <a:t> </a:t>
            </a:r>
            <a:r>
              <a:rPr dirty="0" err="1"/>
              <a:t>kodiranje</a:t>
            </a:r>
            <a:r>
              <a:rPr dirty="0"/>
              <a:t> in </a:t>
            </a:r>
            <a:r>
              <a:rPr dirty="0" err="1"/>
              <a:t>dekodiranje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Primeri</a:t>
            </a:r>
            <a:r>
              <a:rPr dirty="0"/>
              <a:t> </a:t>
            </a:r>
            <a:r>
              <a:rPr dirty="0" err="1"/>
              <a:t>uporabe</a:t>
            </a:r>
            <a:r>
              <a:rPr dirty="0"/>
              <a:t>: </a:t>
            </a:r>
            <a:r>
              <a:rPr dirty="0" err="1"/>
              <a:t>odpravljanje</a:t>
            </a:r>
            <a:r>
              <a:rPr dirty="0"/>
              <a:t> </a:t>
            </a:r>
            <a:r>
              <a:rPr dirty="0" err="1"/>
              <a:t>šuma</a:t>
            </a:r>
            <a:r>
              <a:rPr dirty="0"/>
              <a:t>, </a:t>
            </a:r>
            <a:r>
              <a:rPr dirty="0" err="1"/>
              <a:t>generiranje</a:t>
            </a:r>
            <a:r>
              <a:rPr dirty="0"/>
              <a:t> </a:t>
            </a:r>
            <a:r>
              <a:rPr dirty="0" err="1"/>
              <a:t>novih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780D0-FE25-43B8-A393-28A66D47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745D0-2240-4C1C-AA36-A990C348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/>
              <a:t>Contents</a:t>
            </a:r>
            <a:endParaRPr lang="en-GB" alt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014" y="1223964"/>
            <a:ext cx="7115175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   </a:t>
            </a:r>
            <a:r>
              <a:rPr lang="en-US" altLang="en-US" sz="2800" dirty="0"/>
              <a:t>     4 Informed Search and Exploration</a:t>
            </a:r>
            <a:br>
              <a:rPr lang="sl-SI" altLang="en-US" sz="2800" dirty="0"/>
            </a:br>
            <a:r>
              <a:rPr lang="sl-SI" altLang="en-US" sz="2800" dirty="0"/>
              <a:t>          </a:t>
            </a:r>
            <a:r>
              <a:rPr lang="sl-SI" altLang="en-US" sz="2800" dirty="0" err="1"/>
              <a:t>heuristics</a:t>
            </a:r>
            <a:r>
              <a:rPr lang="sl-SI" altLang="en-US" sz="2800" dirty="0"/>
              <a:t> (</a:t>
            </a:r>
            <a:r>
              <a:rPr lang="sl-SI" altLang="en-US" sz="2800" dirty="0" err="1"/>
              <a:t>estimate</a:t>
            </a:r>
            <a:r>
              <a:rPr lang="sl-SI" altLang="en-US" sz="2800" dirty="0"/>
              <a:t> to </a:t>
            </a:r>
            <a:r>
              <a:rPr lang="sl-SI" altLang="en-US" sz="2800" dirty="0" err="1"/>
              <a:t>goal</a:t>
            </a:r>
            <a:r>
              <a:rPr lang="sl-SI" altLang="en-US" sz="28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		    </a:t>
            </a:r>
            <a:r>
              <a:rPr lang="sl-SI" altLang="en-US" sz="2800" dirty="0" err="1"/>
              <a:t>greedy</a:t>
            </a:r>
            <a:r>
              <a:rPr lang="sl-SI" altLang="en-US" sz="2800" dirty="0"/>
              <a:t> </a:t>
            </a:r>
            <a:r>
              <a:rPr lang="sl-SI" altLang="en-US" sz="2800" dirty="0" err="1"/>
              <a:t>search</a:t>
            </a:r>
            <a:r>
              <a:rPr lang="sl-SI" altLang="en-US" sz="2800" dirty="0"/>
              <a:t> (most </a:t>
            </a:r>
            <a:r>
              <a:rPr lang="sl-SI" altLang="en-US" sz="2800" dirty="0" err="1"/>
              <a:t>promising</a:t>
            </a:r>
            <a:r>
              <a:rPr lang="sl-SI" altLang="en-US" sz="28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		    </a:t>
            </a:r>
            <a:r>
              <a:rPr lang="sl-SI" altLang="en-US" sz="2800" b="1" dirty="0">
                <a:solidFill>
                  <a:srgbClr val="FF0000"/>
                </a:solidFill>
              </a:rPr>
              <a:t>A*</a:t>
            </a:r>
            <a:r>
              <a:rPr lang="sl-SI" altLang="en-US" sz="2800" dirty="0"/>
              <a:t>, f(n) = g(n) + h(n)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en-US" sz="2800" dirty="0"/>
              <a:t>		    h </a:t>
            </a:r>
            <a:r>
              <a:rPr lang="sl-SI" altLang="en-US" sz="2800" dirty="0" err="1"/>
              <a:t>less</a:t>
            </a:r>
            <a:r>
              <a:rPr lang="sl-SI" altLang="en-US" sz="2800" dirty="0"/>
              <a:t> </a:t>
            </a:r>
            <a:r>
              <a:rPr lang="sl-SI" altLang="en-US" sz="2800" dirty="0" err="1"/>
              <a:t>than</a:t>
            </a:r>
            <a:r>
              <a:rPr lang="sl-SI" altLang="en-US" sz="2800" dirty="0"/>
              <a:t> </a:t>
            </a:r>
            <a:r>
              <a:rPr lang="sl-SI" altLang="en-US" sz="2800" dirty="0" err="1"/>
              <a:t>true</a:t>
            </a:r>
            <a:r>
              <a:rPr lang="sl-SI" altLang="en-US" sz="2800" dirty="0"/>
              <a:t>, </a:t>
            </a:r>
            <a:r>
              <a:rPr lang="sl-SI" altLang="en-US" sz="2800" dirty="0" err="1"/>
              <a:t>optimal</a:t>
            </a:r>
            <a:br>
              <a:rPr lang="sl-SI" altLang="en-US" sz="2800" dirty="0"/>
            </a:br>
            <a:r>
              <a:rPr lang="sl-SI" altLang="en-US" sz="2800" dirty="0"/>
              <a:t>	    </a:t>
            </a:r>
            <a:r>
              <a:rPr lang="sl-SI" altLang="en-US" sz="2800" dirty="0" err="1"/>
              <a:t>bidirectional</a:t>
            </a:r>
            <a:r>
              <a:rPr lang="sl-SI" altLang="en-US" sz="2800" dirty="0"/>
              <a:t> (</a:t>
            </a:r>
            <a:r>
              <a:rPr lang="sl-SI" altLang="en-US" sz="2800" dirty="0" err="1"/>
              <a:t>if</a:t>
            </a:r>
            <a:r>
              <a:rPr lang="sl-SI" altLang="en-US" sz="2800" dirty="0"/>
              <a:t>), </a:t>
            </a:r>
            <a:r>
              <a:rPr lang="sl-SI" altLang="en-US" sz="2800" dirty="0" err="1"/>
              <a:t>common</a:t>
            </a:r>
            <a:br>
              <a:rPr lang="en-US" altLang="en-US" sz="2800" dirty="0"/>
            </a:br>
            <a:r>
              <a:rPr lang="en-US" altLang="en-US" sz="2800" dirty="0"/>
              <a:t>     5 Constraint Satisfaction Problems </a:t>
            </a:r>
            <a:br>
              <a:rPr lang="en-US" altLang="en-US" sz="2800" dirty="0"/>
            </a:br>
            <a:r>
              <a:rPr lang="en-US" altLang="en-US" sz="2800" dirty="0"/>
              <a:t>     6 Adversarial Search </a:t>
            </a:r>
            <a:br>
              <a:rPr lang="en-US" altLang="en-US" sz="2800" dirty="0"/>
            </a:br>
            <a:r>
              <a:rPr lang="en-US" altLang="en-US" sz="2800" b="1" dirty="0"/>
              <a:t>Part III Knowledge and Reasoning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     </a:t>
            </a:r>
            <a:r>
              <a:rPr lang="en-US" altLang="en-US" sz="2800" dirty="0" err="1"/>
              <a:t>logika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predstavitve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znanja</a:t>
            </a:r>
            <a:r>
              <a:rPr lang="en-US" altLang="en-US" sz="2800" dirty="0"/>
              <a:t> …</a:t>
            </a:r>
            <a:br>
              <a:rPr lang="en-US" altLang="en-US" dirty="0"/>
            </a:br>
            <a:r>
              <a:rPr lang="en-US" altLang="en-US" sz="2400" b="1" dirty="0"/>
              <a:t> </a:t>
            </a:r>
            <a:br>
              <a:rPr lang="en-US" altLang="en-US" dirty="0"/>
            </a:br>
            <a:endParaRPr lang="en-GB" altLang="en-US" dirty="0"/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5066B673-A759-4AFD-A3BA-F03BB5D16C4C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4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DE18BA8B-63DA-4C4C-AA6C-6D377231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4046838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t>Generativne nevronske mreže (GANs)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Temeljijo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tekmovanju</a:t>
            </a:r>
            <a:r>
              <a:rPr dirty="0"/>
              <a:t> </a:t>
            </a:r>
            <a:r>
              <a:rPr dirty="0" err="1"/>
              <a:t>dveh</a:t>
            </a:r>
            <a:r>
              <a:rPr dirty="0"/>
              <a:t> </a:t>
            </a:r>
            <a:r>
              <a:rPr dirty="0" err="1"/>
              <a:t>mrež</a:t>
            </a:r>
            <a:r>
              <a:rPr dirty="0"/>
              <a:t>: </a:t>
            </a:r>
            <a:r>
              <a:rPr dirty="0" err="1"/>
              <a:t>generatorja</a:t>
            </a:r>
            <a:r>
              <a:rPr dirty="0"/>
              <a:t> in </a:t>
            </a:r>
            <a:r>
              <a:rPr dirty="0" err="1"/>
              <a:t>diskriminatorja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Namenjene</a:t>
            </a:r>
            <a:r>
              <a:rPr dirty="0"/>
              <a:t> </a:t>
            </a:r>
            <a:r>
              <a:rPr dirty="0" err="1"/>
              <a:t>ustvarjanju</a:t>
            </a:r>
            <a:r>
              <a:rPr dirty="0"/>
              <a:t> </a:t>
            </a:r>
            <a:r>
              <a:rPr dirty="0" err="1"/>
              <a:t>novih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, </a:t>
            </a:r>
            <a:r>
              <a:rPr dirty="0" err="1"/>
              <a:t>kot</a:t>
            </a:r>
            <a:r>
              <a:rPr dirty="0"/>
              <a:t> so </a:t>
            </a:r>
            <a:r>
              <a:rPr dirty="0" err="1"/>
              <a:t>slike</a:t>
            </a:r>
            <a:r>
              <a:rPr dirty="0"/>
              <a:t>, </a:t>
            </a:r>
            <a:r>
              <a:rPr dirty="0" err="1"/>
              <a:t>videi</a:t>
            </a:r>
            <a:r>
              <a:rPr dirty="0"/>
              <a:t>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besedila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Edina </a:t>
            </a:r>
            <a:r>
              <a:rPr dirty="0" err="1"/>
              <a:t>vrsta</a:t>
            </a:r>
            <a:r>
              <a:rPr dirty="0"/>
              <a:t> </a:t>
            </a:r>
            <a:r>
              <a:rPr dirty="0" err="1"/>
              <a:t>nevronskih</a:t>
            </a:r>
            <a:r>
              <a:rPr dirty="0"/>
              <a:t> </a:t>
            </a:r>
            <a:r>
              <a:rPr dirty="0" err="1"/>
              <a:t>mrež</a:t>
            </a:r>
            <a:r>
              <a:rPr dirty="0"/>
              <a:t>, ki </a:t>
            </a:r>
            <a:r>
              <a:rPr dirty="0" err="1"/>
              <a:t>generira</a:t>
            </a:r>
            <a:r>
              <a:rPr dirty="0"/>
              <a:t> </a:t>
            </a:r>
            <a:r>
              <a:rPr dirty="0" err="1"/>
              <a:t>nove</a:t>
            </a:r>
            <a:r>
              <a:rPr dirty="0"/>
              <a:t> </a:t>
            </a:r>
            <a:r>
              <a:rPr dirty="0" err="1"/>
              <a:t>podatke</a:t>
            </a:r>
            <a:r>
              <a:rPr dirty="0"/>
              <a:t> </a:t>
            </a:r>
            <a:r>
              <a:rPr dirty="0" err="1"/>
              <a:t>namesto</a:t>
            </a:r>
            <a:r>
              <a:rPr dirty="0"/>
              <a:t> </a:t>
            </a:r>
            <a:r>
              <a:rPr dirty="0" err="1"/>
              <a:t>razvrščanja</a:t>
            </a:r>
            <a:r>
              <a:rPr dirty="0"/>
              <a:t>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napovedovanja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9FC84-B692-4174-A557-AAFD76B3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013A0-1DB6-4439-A280-3ACEFD6E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6051"/>
            <a:ext cx="9956800" cy="1446550"/>
          </a:xfrm>
        </p:spPr>
        <p:txBody>
          <a:bodyPr/>
          <a:lstStyle/>
          <a:p>
            <a:r>
              <a:t>Rekurzivne nevronske mreže (Recursive Neural Networks)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Podatke</a:t>
            </a:r>
            <a:r>
              <a:rPr dirty="0"/>
              <a:t> s </a:t>
            </a:r>
            <a:r>
              <a:rPr dirty="0" err="1"/>
              <a:t>hierarhično</a:t>
            </a:r>
            <a:r>
              <a:rPr dirty="0"/>
              <a:t> </a:t>
            </a:r>
            <a:r>
              <a:rPr dirty="0" err="1"/>
              <a:t>strukturo</a:t>
            </a:r>
            <a:r>
              <a:rPr dirty="0"/>
              <a:t> </a:t>
            </a:r>
            <a:r>
              <a:rPr dirty="0" err="1"/>
              <a:t>obdelujejo</a:t>
            </a:r>
            <a:r>
              <a:rPr dirty="0"/>
              <a:t> </a:t>
            </a:r>
            <a:r>
              <a:rPr dirty="0" err="1"/>
              <a:t>kot</a:t>
            </a:r>
            <a:r>
              <a:rPr dirty="0"/>
              <a:t> </a:t>
            </a:r>
            <a:r>
              <a:rPr dirty="0" err="1"/>
              <a:t>drevesa</a:t>
            </a:r>
            <a:r>
              <a:rPr dirty="0"/>
              <a:t>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zapletene</a:t>
            </a:r>
            <a:r>
              <a:rPr dirty="0"/>
              <a:t> </a:t>
            </a:r>
            <a:r>
              <a:rPr dirty="0" err="1"/>
              <a:t>odvisnosti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Uporaba</a:t>
            </a:r>
            <a:r>
              <a:rPr dirty="0"/>
              <a:t>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analizi</a:t>
            </a:r>
            <a:r>
              <a:rPr dirty="0"/>
              <a:t> </a:t>
            </a:r>
            <a:r>
              <a:rPr dirty="0" err="1"/>
              <a:t>naravnega</a:t>
            </a:r>
            <a:r>
              <a:rPr dirty="0"/>
              <a:t> </a:t>
            </a:r>
            <a:r>
              <a:rPr dirty="0" err="1"/>
              <a:t>jezika</a:t>
            </a:r>
            <a:r>
              <a:rPr dirty="0"/>
              <a:t> in </a:t>
            </a:r>
            <a:r>
              <a:rPr dirty="0" err="1"/>
              <a:t>sintaktični</a:t>
            </a:r>
            <a:r>
              <a:rPr dirty="0"/>
              <a:t> </a:t>
            </a:r>
            <a:r>
              <a:rPr dirty="0" err="1"/>
              <a:t>analizi</a:t>
            </a:r>
            <a:r>
              <a:rPr dirty="0"/>
              <a:t> XML </a:t>
            </a:r>
            <a:r>
              <a:rPr dirty="0" err="1"/>
              <a:t>podatkov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74658-9B40-45A7-81FD-3A990CD8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5FB69-1446-4D3B-9400-15023CCC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9162"/>
            <a:ext cx="9956800" cy="1323439"/>
          </a:xfrm>
        </p:spPr>
        <p:txBody>
          <a:bodyPr/>
          <a:lstStyle/>
          <a:p>
            <a:r>
              <a:rPr sz="4000" dirty="0" err="1"/>
              <a:t>Grafne</a:t>
            </a:r>
            <a:r>
              <a:rPr sz="4000" dirty="0"/>
              <a:t> </a:t>
            </a:r>
            <a:r>
              <a:rPr sz="4000" dirty="0" err="1"/>
              <a:t>nevronske</a:t>
            </a:r>
            <a:r>
              <a:rPr sz="4000" dirty="0"/>
              <a:t> </a:t>
            </a:r>
            <a:r>
              <a:rPr sz="4000" dirty="0" err="1"/>
              <a:t>mreže</a:t>
            </a:r>
            <a:r>
              <a:rPr sz="4000" dirty="0"/>
              <a:t> </a:t>
            </a:r>
            <a:br>
              <a:rPr lang="en-GB" sz="4000" dirty="0"/>
            </a:br>
            <a:r>
              <a:rPr sz="4000" dirty="0"/>
              <a:t>(Graph Neural Networks - GNNs)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19" y="2314038"/>
            <a:ext cx="10058400" cy="4114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Namenjene</a:t>
            </a:r>
            <a:r>
              <a:rPr dirty="0"/>
              <a:t> so </a:t>
            </a:r>
            <a:r>
              <a:rPr dirty="0" err="1"/>
              <a:t>obdelavi</a:t>
            </a:r>
            <a:r>
              <a:rPr dirty="0"/>
              <a:t> </a:t>
            </a:r>
            <a:r>
              <a:rPr dirty="0" err="1"/>
              <a:t>podatkov</a:t>
            </a:r>
            <a:r>
              <a:rPr dirty="0"/>
              <a:t> v </a:t>
            </a:r>
            <a:r>
              <a:rPr dirty="0" err="1"/>
              <a:t>obliki</a:t>
            </a:r>
            <a:r>
              <a:rPr dirty="0"/>
              <a:t> </a:t>
            </a:r>
            <a:r>
              <a:rPr dirty="0" err="1"/>
              <a:t>grafov</a:t>
            </a:r>
            <a:r>
              <a:rPr dirty="0"/>
              <a:t>, </a:t>
            </a:r>
            <a:r>
              <a:rPr dirty="0" err="1"/>
              <a:t>kjer</a:t>
            </a:r>
            <a:r>
              <a:rPr dirty="0"/>
              <a:t> so </a:t>
            </a:r>
            <a:r>
              <a:rPr dirty="0" err="1"/>
              <a:t>elementi</a:t>
            </a:r>
            <a:r>
              <a:rPr dirty="0"/>
              <a:t> </a:t>
            </a:r>
            <a:r>
              <a:rPr dirty="0" err="1"/>
              <a:t>medsebojno</a:t>
            </a:r>
            <a:r>
              <a:rPr dirty="0"/>
              <a:t> </a:t>
            </a:r>
            <a:r>
              <a:rPr dirty="0" err="1"/>
              <a:t>povezani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Primeri</a:t>
            </a:r>
            <a:r>
              <a:rPr dirty="0"/>
              <a:t> </a:t>
            </a:r>
            <a:r>
              <a:rPr dirty="0" err="1"/>
              <a:t>uporabe</a:t>
            </a:r>
            <a:r>
              <a:rPr dirty="0"/>
              <a:t>: </a:t>
            </a:r>
            <a:r>
              <a:rPr dirty="0" err="1"/>
              <a:t>socialna</a:t>
            </a:r>
            <a:r>
              <a:rPr dirty="0"/>
              <a:t> </a:t>
            </a:r>
            <a:r>
              <a:rPr dirty="0" err="1"/>
              <a:t>omrežja</a:t>
            </a:r>
            <a:r>
              <a:rPr dirty="0"/>
              <a:t>, </a:t>
            </a:r>
            <a:r>
              <a:rPr dirty="0" err="1"/>
              <a:t>molekularne</a:t>
            </a:r>
            <a:r>
              <a:rPr dirty="0"/>
              <a:t> </a:t>
            </a:r>
            <a:r>
              <a:rPr dirty="0" err="1"/>
              <a:t>strukture</a:t>
            </a:r>
            <a:r>
              <a:rPr dirty="0"/>
              <a:t>, </a:t>
            </a:r>
            <a:r>
              <a:rPr dirty="0" err="1"/>
              <a:t>transportni</a:t>
            </a:r>
            <a:r>
              <a:rPr dirty="0"/>
              <a:t> </a:t>
            </a:r>
            <a:r>
              <a:rPr dirty="0" err="1"/>
              <a:t>sistemi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3ED2-4B8E-4549-8C58-FDFCB7CB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2E520-1BE0-4869-B698-877C5649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55B60-51BC-4912-BA7A-A6050D756815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Metode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10" y="1076326"/>
            <a:ext cx="9042972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/>
              <a:t> K </a:t>
            </a:r>
            <a:r>
              <a:rPr lang="en-GB" altLang="en-US" sz="1800" b="1" dirty="0" err="1"/>
              <a:t>najbližjih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sosedov</a:t>
            </a:r>
            <a:r>
              <a:rPr lang="en-GB" altLang="en-US" sz="1800" b="1" dirty="0"/>
              <a:t> (K-Nearest </a:t>
            </a:r>
            <a:r>
              <a:rPr lang="en-GB" altLang="en-US" sz="1800" b="1" dirty="0" err="1"/>
              <a:t>Neighbors</a:t>
            </a:r>
            <a:r>
              <a:rPr lang="en-GB" altLang="en-US" sz="1800" b="1" dirty="0"/>
              <a:t> - KNN) Model </a:t>
            </a:r>
            <a:r>
              <a:rPr lang="en-GB" altLang="en-US" sz="1800" b="1" dirty="0" err="1"/>
              <a:t>razvrsti</a:t>
            </a:r>
            <a:r>
              <a:rPr lang="en-GB" altLang="en-US" sz="1800" b="1" dirty="0"/>
              <a:t> primer </a:t>
            </a:r>
            <a:r>
              <a:rPr lang="en-GB" altLang="en-US" sz="1800" b="1" dirty="0" err="1"/>
              <a:t>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podlagi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podobnosti</a:t>
            </a:r>
            <a:r>
              <a:rPr lang="en-GB" altLang="en-US" sz="1800" b="1" dirty="0"/>
              <a:t> z </a:t>
            </a:r>
            <a:r>
              <a:rPr lang="en-GB" altLang="en-US" sz="1800" b="1" dirty="0" err="1"/>
              <a:t>najbližjimi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sosedi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Enostavna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implementacija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brez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zahtev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učenje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modela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Razvrščanje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ročno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pisanih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številk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Gradientno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povečevanje</a:t>
            </a:r>
            <a:r>
              <a:rPr lang="en-GB" altLang="en-US" sz="1800" b="1" dirty="0"/>
              <a:t> (Gradient Boosting Machines - GBM, </a:t>
            </a:r>
            <a:r>
              <a:rPr lang="en-GB" altLang="en-US" sz="1800" b="1" dirty="0" err="1"/>
              <a:t>XGBoost</a:t>
            </a:r>
            <a:r>
              <a:rPr lang="en-GB" altLang="en-US" sz="1800" b="1" dirty="0"/>
              <a:t>) </a:t>
            </a:r>
            <a:r>
              <a:rPr lang="en-GB" altLang="en-US" sz="1800" b="1" dirty="0" err="1"/>
              <a:t>Kombinacija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več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preprostih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modelov</a:t>
            </a:r>
            <a:r>
              <a:rPr lang="en-GB" altLang="en-US" sz="1800" b="1" dirty="0"/>
              <a:t> za </a:t>
            </a:r>
            <a:r>
              <a:rPr lang="en-GB" altLang="en-US" sz="1800" b="1" dirty="0" err="1"/>
              <a:t>postopno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izboljšanje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natančnosti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Visoka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natančnost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prilagodljivost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Napovedovanje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tveganja</a:t>
            </a:r>
            <a:r>
              <a:rPr lang="en-GB" altLang="en-US" sz="1800" b="1" dirty="0"/>
              <a:t> v </a:t>
            </a:r>
            <a:r>
              <a:rPr lang="en-GB" altLang="en-US" sz="1800" b="1" dirty="0" err="1"/>
              <a:t>financah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Klasifikacija</a:t>
            </a:r>
            <a:r>
              <a:rPr lang="en-GB" altLang="en-US" sz="1800" b="1" dirty="0"/>
              <a:t> z </a:t>
            </a:r>
            <a:r>
              <a:rPr lang="en-GB" altLang="en-US" sz="1800" b="1" dirty="0" err="1"/>
              <a:t>jedrno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funkcijo</a:t>
            </a:r>
            <a:r>
              <a:rPr lang="en-GB" altLang="en-US" sz="1800" b="1" dirty="0"/>
              <a:t> (Kernel Methods) </a:t>
            </a:r>
            <a:r>
              <a:rPr lang="en-GB" altLang="en-US" sz="1800" b="1" dirty="0" err="1"/>
              <a:t>Razširitev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metod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je SVM, za </a:t>
            </a:r>
            <a:r>
              <a:rPr lang="en-GB" altLang="en-US" sz="1800" b="1" dirty="0" err="1"/>
              <a:t>obravnavo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nelinearnih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podatkov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Obdeluje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kompleksne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podatke</a:t>
            </a:r>
            <a:r>
              <a:rPr lang="en-GB" altLang="en-US" sz="1800" b="1" dirty="0"/>
              <a:t> z </a:t>
            </a:r>
            <a:r>
              <a:rPr lang="en-GB" altLang="en-US" sz="1800" b="1" dirty="0" err="1"/>
              <a:t>visokimi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dimenzijami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Prepoznavanje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genetskih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sekvenc</a:t>
            </a:r>
            <a:r>
              <a:rPr lang="en-GB" altLang="en-US" sz="18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800" b="1" dirty="0" err="1"/>
              <a:t>Metode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ansambla</a:t>
            </a:r>
            <a:r>
              <a:rPr lang="en-GB" altLang="en-US" sz="1800" b="1" dirty="0"/>
              <a:t> (Ensemble Methods) </a:t>
            </a:r>
            <a:r>
              <a:rPr lang="en-GB" altLang="en-US" sz="1800" b="1" dirty="0" err="1"/>
              <a:t>Kombinacija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več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modelov</a:t>
            </a:r>
            <a:r>
              <a:rPr lang="en-GB" altLang="en-US" sz="1800" b="1" dirty="0"/>
              <a:t>, </a:t>
            </a:r>
            <a:r>
              <a:rPr lang="en-GB" altLang="en-US" sz="1800" b="1" dirty="0" err="1"/>
              <a:t>kot</a:t>
            </a:r>
            <a:r>
              <a:rPr lang="en-GB" altLang="en-US" sz="1800" b="1" dirty="0"/>
              <a:t> so </a:t>
            </a:r>
            <a:r>
              <a:rPr lang="en-GB" altLang="en-US" sz="1800" b="1" dirty="0" err="1"/>
              <a:t>naključni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gozdovi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ali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gradientno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povečevanje</a:t>
            </a:r>
            <a:r>
              <a:rPr lang="en-GB" altLang="en-US" sz="1800" b="1" dirty="0"/>
              <a:t>. </a:t>
            </a:r>
            <a:r>
              <a:rPr lang="en-GB" altLang="en-US" sz="1800" b="1" dirty="0" err="1"/>
              <a:t>Prednosti</a:t>
            </a:r>
            <a:r>
              <a:rPr lang="en-GB" altLang="en-US" sz="1800" b="1" dirty="0"/>
              <a:t>: </a:t>
            </a:r>
            <a:r>
              <a:rPr lang="en-GB" altLang="en-US" sz="1800" b="1" dirty="0" err="1"/>
              <a:t>Stabilnejši</a:t>
            </a:r>
            <a:r>
              <a:rPr lang="en-GB" altLang="en-US" sz="1800" b="1" dirty="0"/>
              <a:t> in </a:t>
            </a:r>
            <a:r>
              <a:rPr lang="en-GB" altLang="en-US" sz="1800" b="1" dirty="0" err="1"/>
              <a:t>natančnejši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rezultati</a:t>
            </a:r>
            <a:r>
              <a:rPr lang="en-GB" altLang="en-US" sz="1800" b="1" dirty="0"/>
              <a:t>. Primer: </a:t>
            </a:r>
            <a:r>
              <a:rPr lang="en-GB" altLang="en-US" sz="1800" b="1" dirty="0" err="1"/>
              <a:t>Napovedovanje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kategorij</a:t>
            </a:r>
            <a:r>
              <a:rPr lang="en-GB" altLang="en-US" sz="1800" b="1" dirty="0"/>
              <a:t> v e-</a:t>
            </a:r>
            <a:r>
              <a:rPr lang="en-GB" altLang="en-US" sz="1800" b="1" dirty="0" err="1"/>
              <a:t>trgovini</a:t>
            </a:r>
            <a:r>
              <a:rPr lang="en-GB" altLang="en-US" sz="1800" b="1" dirty="0"/>
              <a:t>.</a:t>
            </a:r>
            <a:endParaRPr lang="en-GB" altLang="en-US" sz="1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43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860147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E95F-BB8E-4AAA-BC1F-9A202E69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Metoda</a:t>
            </a:r>
            <a:r>
              <a:rPr lang="en-GB" dirty="0"/>
              <a:t> K </a:t>
            </a:r>
            <a:r>
              <a:rPr lang="en-GB" dirty="0" err="1"/>
              <a:t>najbližnjih</a:t>
            </a:r>
            <a:r>
              <a:rPr lang="en-GB" dirty="0"/>
              <a:t> </a:t>
            </a:r>
            <a:r>
              <a:rPr lang="en-GB" dirty="0" err="1"/>
              <a:t>sosedov</a:t>
            </a:r>
            <a:endParaRPr lang="en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AFB9-EC97-4856-8794-D7C28AEA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965A-16C1-4DA2-9B1E-B765284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44</a:t>
            </a:fld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470C2-ED90-4499-BAB5-47E9627A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97" y="2314575"/>
            <a:ext cx="4317866" cy="28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6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E95F-BB8E-4AAA-BC1F-9A202E69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82" y="365125"/>
            <a:ext cx="9602118" cy="1325563"/>
          </a:xfrm>
        </p:spPr>
        <p:txBody>
          <a:bodyPr/>
          <a:lstStyle/>
          <a:p>
            <a:r>
              <a:rPr lang="en-GB" dirty="0" err="1"/>
              <a:t>XGBoost</a:t>
            </a:r>
            <a:r>
              <a:rPr lang="en-GB" dirty="0"/>
              <a:t> – </a:t>
            </a:r>
            <a:r>
              <a:rPr lang="en-GB" dirty="0" err="1"/>
              <a:t>gradientno</a:t>
            </a:r>
            <a:r>
              <a:rPr lang="en-GB" dirty="0"/>
              <a:t> …</a:t>
            </a:r>
            <a:endParaRPr lang="en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AFB9-EC97-4856-8794-D7C28AEA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MPS, 12.2024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965A-16C1-4DA2-9B1E-B765284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45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BEE14-8111-4EAA-ABF5-5C91A173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71" y="1794669"/>
            <a:ext cx="3724275" cy="2228850"/>
          </a:xfrm>
          <a:prstGeom prst="rect">
            <a:avLst/>
          </a:prstGeom>
        </p:spPr>
      </p:pic>
      <p:pic>
        <p:nvPicPr>
          <p:cNvPr id="2052" name="Picture 4" descr="Image result for Gradient Boosting Machines - GBM, XGBoost">
            <a:extLst>
              <a:ext uri="{FF2B5EF4-FFF2-40B4-BE49-F238E27FC236}">
                <a16:creationId xmlns:a16="http://schemas.microsoft.com/office/drawing/2014/main" id="{598A4D4F-C680-4961-8913-1A4A3CC2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19" y="576263"/>
            <a:ext cx="32480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ABFBB-A85F-4937-ADB0-230348FB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484" y="2868133"/>
            <a:ext cx="2694657" cy="26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8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5" y="6192743"/>
            <a:ext cx="1511990" cy="5287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14103" y="1220745"/>
            <a:ext cx="8560132" cy="815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8800" dirty="0">
                <a:solidFill>
                  <a:srgbClr val="5CA9DE"/>
                </a:solidFill>
                <a:latin typeface="+mn-lt"/>
              </a:rPr>
              <a:t>Hvala!</a:t>
            </a:r>
            <a:endParaRPr lang="en-US" sz="8800" dirty="0">
              <a:solidFill>
                <a:srgbClr val="5CA9DE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3847" y="3792072"/>
            <a:ext cx="4374847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500" dirty="0">
                <a:solidFill>
                  <a:srgbClr val="5CA9DE"/>
                </a:solidFill>
                <a:latin typeface="+mn-lt"/>
              </a:rPr>
              <a:t>http://dis.ijs.si</a:t>
            </a:r>
          </a:p>
          <a:p>
            <a:pPr algn="l"/>
            <a:r>
              <a:rPr lang="sl-SI" sz="3500" dirty="0">
                <a:solidFill>
                  <a:srgbClr val="5CA9DE"/>
                </a:solidFill>
                <a:latin typeface="+mn-lt"/>
              </a:rPr>
              <a:t>Matjaz.gams@ijs.si</a:t>
            </a:r>
            <a:endParaRPr lang="en-US" sz="3500" dirty="0">
              <a:solidFill>
                <a:srgbClr val="5CA9DE"/>
              </a:solidFill>
              <a:latin typeface="+mn-lt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AFD13F73-00E5-43F4-AC49-C60188E1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9999" y="6274546"/>
            <a:ext cx="3088341" cy="365125"/>
          </a:xfrm>
        </p:spPr>
        <p:txBody>
          <a:bodyPr/>
          <a:lstStyle/>
          <a:p>
            <a:r>
              <a:rPr lang="sl-SI"/>
              <a:t>MPS, 12.2024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EF10EFD-394B-40C8-9A2D-1FB500AA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5EED-287F-47B2-960D-A2B675CDE2E7}" type="slidenum">
              <a:rPr lang="sl-SI" smtClean="0"/>
              <a:t>46</a:t>
            </a:fld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F1786-36CE-4514-984D-4F037BFA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152" y="2474926"/>
            <a:ext cx="4374847" cy="43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/>
              <a:t>Contents</a:t>
            </a:r>
            <a:endParaRPr lang="en-GB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6" y="1071564"/>
            <a:ext cx="7115175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br>
              <a:rPr lang="en-US" altLang="en-US" sz="2800"/>
            </a:br>
            <a:r>
              <a:rPr lang="en-US" altLang="en-US" sz="2000" b="1"/>
              <a:t> </a:t>
            </a:r>
            <a:r>
              <a:rPr lang="en-US" altLang="en-US" sz="2400" b="1"/>
              <a:t>Part IV Planning </a:t>
            </a:r>
            <a:br>
              <a:rPr lang="en-US" altLang="en-US" sz="2400"/>
            </a:br>
            <a:r>
              <a:rPr lang="en-US" altLang="en-US" sz="2400"/>
              <a:t>    11 Planning </a:t>
            </a:r>
            <a:br>
              <a:rPr lang="en-US" altLang="en-US" sz="2400"/>
            </a:br>
            <a:r>
              <a:rPr lang="en-US" altLang="en-US" sz="2400"/>
              <a:t>    12 Planning and Acting in the Real World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 b="1"/>
              <a:t>Part V Uncertain Knowledge and Reasoning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    13 Uncertainty </a:t>
            </a:r>
            <a:br>
              <a:rPr lang="en-US" altLang="en-US" sz="2400"/>
            </a:br>
            <a:r>
              <a:rPr lang="en-US" altLang="en-US" sz="2400"/>
              <a:t>    14 Probabilistic Reasoning </a:t>
            </a:r>
            <a:br>
              <a:rPr lang="en-US" altLang="en-US" sz="2400"/>
            </a:br>
            <a:r>
              <a:rPr lang="en-US" altLang="en-US" sz="2400"/>
              <a:t>    15 Probabilistic Reasoning Over Time </a:t>
            </a:r>
            <a:br>
              <a:rPr lang="en-US" altLang="en-US" sz="2400"/>
            </a:br>
            <a:r>
              <a:rPr lang="en-US" altLang="en-US" sz="2400"/>
              <a:t>    16 Making Simple Decisions </a:t>
            </a:r>
            <a:br>
              <a:rPr lang="en-US" altLang="en-US" sz="2400"/>
            </a:br>
            <a:r>
              <a:rPr lang="en-US" altLang="en-US" sz="2400"/>
              <a:t>    17 Making Complex Decisions </a:t>
            </a:r>
            <a:br>
              <a:rPr lang="en-US" altLang="en-US" sz="2400"/>
            </a:br>
            <a:r>
              <a:rPr lang="en-US" altLang="en-US" sz="2400" b="1"/>
              <a:t>Part VI Learning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    18 Learning from Observations </a:t>
            </a:r>
            <a:br>
              <a:rPr lang="en-US" altLang="en-US" sz="2400"/>
            </a:br>
            <a:r>
              <a:rPr lang="en-US" altLang="en-US" sz="2400"/>
              <a:t>    19 Knowledge in Learning </a:t>
            </a:r>
            <a:br>
              <a:rPr lang="en-US" altLang="en-US" sz="2400"/>
            </a:br>
            <a:r>
              <a:rPr lang="en-US" altLang="en-US" sz="2400"/>
              <a:t>    20 Statistical Learning Methods </a:t>
            </a:r>
            <a:br>
              <a:rPr lang="en-US" altLang="en-US" sz="2400"/>
            </a:br>
            <a:r>
              <a:rPr lang="en-US" altLang="en-US" sz="2400"/>
              <a:t>    21 Reinforcement Learning </a:t>
            </a:r>
            <a:br>
              <a:rPr lang="en-US" altLang="en-US" sz="2400"/>
            </a:br>
            <a:br>
              <a:rPr lang="en-US" altLang="en-US" sz="2000"/>
            </a:br>
            <a:endParaRPr lang="en-GB" altLang="en-US" sz="2000"/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F31D3312-9BF4-448E-97CD-99A519EBADC5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5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EF876958-C406-4D72-93B1-911723CB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368680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/>
              <a:t>Contents</a:t>
            </a:r>
            <a:endParaRPr lang="en-GB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6" y="1071564"/>
            <a:ext cx="7115175" cy="5024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Part VII Communicating, Perceiving, and Acting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/>
              <a:t>    22 Communication </a:t>
            </a:r>
            <a:br>
              <a:rPr lang="en-US" altLang="en-US" sz="2000" dirty="0"/>
            </a:br>
            <a:r>
              <a:rPr lang="en-US" altLang="en-US" sz="2000" dirty="0"/>
              <a:t>    23 Probabilistic Language Processing </a:t>
            </a:r>
            <a:br>
              <a:rPr lang="en-US" altLang="en-US" sz="2000" dirty="0"/>
            </a:br>
            <a:r>
              <a:rPr lang="en-US" altLang="en-US" sz="2000" dirty="0"/>
              <a:t>    24 Perception </a:t>
            </a:r>
            <a:br>
              <a:rPr lang="en-US" altLang="en-US" sz="2000" dirty="0"/>
            </a:br>
            <a:r>
              <a:rPr lang="en-US" altLang="en-US" sz="2000" dirty="0"/>
              <a:t>    25 Robotics </a:t>
            </a:r>
            <a:br>
              <a:rPr lang="en-US" altLang="en-US" sz="2000" dirty="0"/>
            </a:br>
            <a:r>
              <a:rPr lang="en-US" altLang="en-US" sz="2000" b="1" dirty="0"/>
              <a:t>Part VIII Conclusions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/>
              <a:t>    26 Philosophical Foundations </a:t>
            </a:r>
            <a:br>
              <a:rPr lang="en-US" altLang="en-US" sz="2000" dirty="0"/>
            </a:br>
            <a:r>
              <a:rPr lang="en-US" altLang="en-US" sz="2000" dirty="0"/>
              <a:t>    27 AI: Present and Future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Data mining, deep neural networks, genetic algorithms, decision-making, recommendation systems, LLM, generative AI, superintelligence.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 4 cm thick book covering 1000 methods,40 chapters/fields (ML, GPT).</a:t>
            </a:r>
            <a:b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lang="en-US" altLang="en-US" sz="2800" dirty="0"/>
            </a:br>
            <a:endParaRPr lang="en-GB" altLang="en-US" sz="2800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6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204632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63340-95D6-4D44-AD4C-F6045764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26" y="3667125"/>
            <a:ext cx="6931882" cy="3038475"/>
          </a:xfrm>
          <a:prstGeom prst="rect">
            <a:avLst/>
          </a:prstGeom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/>
              <a:t>Machine learning</a:t>
            </a:r>
            <a:endParaRPr lang="en-GB" alt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96" y="916781"/>
            <a:ext cx="8784404" cy="5024437"/>
          </a:xfrm>
        </p:spPr>
        <p:txBody>
          <a:bodyPr/>
          <a:lstStyle/>
          <a:p>
            <a:r>
              <a:rPr lang="en-GB" sz="2400" dirty="0"/>
              <a:t>Data (large, small, images, videos) → model</a:t>
            </a:r>
            <a:br>
              <a:rPr lang="en-GB" sz="2400" dirty="0"/>
            </a:br>
            <a:r>
              <a:rPr lang="en-GB" sz="2400" dirty="0" err="1"/>
              <a:t>Model</a:t>
            </a:r>
            <a:r>
              <a:rPr lang="en-GB" sz="2400" dirty="0"/>
              <a:t> = tree, graph, neural network, rules, image, etc.</a:t>
            </a:r>
          </a:p>
          <a:p>
            <a:r>
              <a:rPr lang="en-GB" sz="2400" dirty="0"/>
              <a:t>Data: a table of examples with attribute columns +</a:t>
            </a:r>
            <a:br>
              <a:rPr lang="en-GB" sz="2400" dirty="0"/>
            </a:br>
            <a:r>
              <a:rPr lang="en-GB" sz="2400" dirty="0"/>
              <a:t>(class = added as the last column).</a:t>
            </a:r>
          </a:p>
          <a:p>
            <a:r>
              <a:rPr lang="en-GB" sz="2400" dirty="0"/>
              <a:t>Class: binary (0 or 1, e.g., sold or not), natural number (e.g., number of complaints), real number (e.g., how much we earned).</a:t>
            </a:r>
          </a:p>
          <a:p>
            <a:r>
              <a:rPr lang="en-GB" sz="2400" dirty="0"/>
              <a:t>Examples of data: patients and diseases, cars and sales.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7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</p:spTree>
    <p:extLst>
      <p:ext uri="{BB962C8B-B14F-4D97-AF65-F5344CB8AC3E}">
        <p14:creationId xmlns:p14="http://schemas.microsoft.com/office/powerpoint/2010/main" val="282148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9248"/>
            <a:ext cx="7467600" cy="769441"/>
          </a:xfrm>
        </p:spPr>
        <p:txBody>
          <a:bodyPr/>
          <a:lstStyle/>
          <a:p>
            <a:pPr eaLnBrk="1" hangingPunct="1"/>
            <a:r>
              <a:rPr lang="en-US" altLang="en-US" dirty="0"/>
              <a:t>Data</a:t>
            </a:r>
            <a:endParaRPr lang="en-GB" altLang="en-US" dirty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8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0FBA4-2CCD-4A85-B5C0-40C738355501}"/>
              </a:ext>
            </a:extLst>
          </p:cNvPr>
          <p:cNvSpPr txBox="1"/>
          <p:nvPr/>
        </p:nvSpPr>
        <p:spPr>
          <a:xfrm>
            <a:off x="651846" y="985421"/>
            <a:ext cx="98998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Kaggle Datasets: Kaggle offers a wide range of datasets, including visualizations. For example, the "Cats vs Dogs" dataset contains images commonly used for training image recognition models.</a:t>
            </a:r>
          </a:p>
          <a:p>
            <a:r>
              <a:rPr lang="en-GB" sz="2400" dirty="0"/>
              <a:t>Database: MNIST is a classic dataset of handwritten digits frequently used for training number recognition models. Visualizations of these digits are available on the official website.</a:t>
            </a:r>
          </a:p>
          <a:p>
            <a:r>
              <a:rPr lang="en-GB" sz="2400" dirty="0"/>
              <a:t>CIFAR-10 contains 60,000 </a:t>
            </a:r>
            <a:r>
              <a:rPr lang="en-GB" sz="2400" dirty="0" err="1"/>
              <a:t>color</a:t>
            </a:r>
            <a:r>
              <a:rPr lang="en-GB" sz="2400" dirty="0"/>
              <a:t> images across 10 different categories, such as airplanes, cars, birds, etc. Visualizations of these images are accessible on the official website.</a:t>
            </a:r>
          </a:p>
          <a:p>
            <a:r>
              <a:rPr lang="en-GB" sz="2400" dirty="0"/>
              <a:t>UCI provides numerous datasets with visualizations suitable for various machine learning tasks.</a:t>
            </a:r>
          </a:p>
          <a:p>
            <a:r>
              <a:rPr lang="en-GB" sz="2400" dirty="0"/>
              <a:t>Google enables searching for various datasets, including images and visualizations, suitable for machine learning training.</a:t>
            </a:r>
          </a:p>
          <a:p>
            <a:r>
              <a:rPr lang="en-GB" sz="2400" dirty="0"/>
              <a:t>Orange: A graphical interface and visualization tool for machine learning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72078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7516" y="827948"/>
            <a:ext cx="8136988" cy="769441"/>
          </a:xfrm>
        </p:spPr>
        <p:txBody>
          <a:bodyPr/>
          <a:lstStyle/>
          <a:p>
            <a:pPr eaLnBrk="1" hangingPunct="1"/>
            <a:r>
              <a:rPr lang="en-GB" altLang="en-US" dirty="0"/>
              <a:t>Visualization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3458CBA-53C4-489F-89DE-73173D6FA9CA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9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141FA425-F030-4222-AD9F-32C45A4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MPS, 12.2024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E01C9-DFDA-4651-A1C5-F6BE1795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4" y="1851859"/>
            <a:ext cx="4428388" cy="4142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DBC7D1-9A3A-43E1-89F5-FCE7B80B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2647949"/>
            <a:ext cx="5919123" cy="31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33012</TotalTime>
  <Words>3458</Words>
  <Application>Microsoft Office PowerPoint</Application>
  <PresentationFormat>Widescreen</PresentationFormat>
  <Paragraphs>320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sans-serif</vt:lpstr>
      <vt:lpstr>Times New Roman</vt:lpstr>
      <vt:lpstr>Wingdings</vt:lpstr>
      <vt:lpstr>Office Theme</vt:lpstr>
      <vt:lpstr>Bamboo</vt:lpstr>
      <vt:lpstr>Dept of intelligent systems  Institut „Jožef Stefan“</vt:lpstr>
      <vt:lpstr>PowerPoint Presentation</vt:lpstr>
      <vt:lpstr>Contents</vt:lpstr>
      <vt:lpstr>Contents</vt:lpstr>
      <vt:lpstr>Contents</vt:lpstr>
      <vt:lpstr>Contents</vt:lpstr>
      <vt:lpstr>Machine learning</vt:lpstr>
      <vt:lpstr>Data</vt:lpstr>
      <vt:lpstr>Visualization</vt:lpstr>
      <vt:lpstr>Machine learning</vt:lpstr>
      <vt:lpstr>Machine learning</vt:lpstr>
      <vt:lpstr>ML types</vt:lpstr>
      <vt:lpstr>PowerPoint Presentation</vt:lpstr>
      <vt:lpstr>Max to here for Introduction Video: depth-first search, breath-first search, A* and similar Exam: definitions, GPT, search To remember: AI revolution, GPT, AI overview</vt:lpstr>
      <vt:lpstr>https://www.youtube.com/watch?v=tONNlv6osG4&amp;list=PL5cz44VCrscVrzSJ9ptlybpWyKdIypvPj&amp;ab_channel=CS188Fall2013  https://www.youtube.com/watch?v=y9YtT49fFlM&amp;list=PL5cz44VCrscVrzSJ9ptlybpWyKdIypvPj&amp;index=2&amp;ab_channel=CS188Fall2013  https://www.youtube.com/watch?v=ka5KpaKDGF0&amp;list=PL5cz44VCrscVrzSJ9ptlybpWyKdIypvPj&amp;index=3&amp;ab_channel=CS188Fall2013</vt:lpstr>
      <vt:lpstr>Napovedovanje</vt:lpstr>
      <vt:lpstr>Klasifikacija</vt:lpstr>
      <vt:lpstr>Klasifikacija –  ovrednotenje</vt:lpstr>
      <vt:lpstr>Matrika zamenjav</vt:lpstr>
      <vt:lpstr>Klasifikacija</vt:lpstr>
      <vt:lpstr>Metode </vt:lpstr>
      <vt:lpstr>Metode</vt:lpstr>
      <vt:lpstr>Regresija</vt:lpstr>
      <vt:lpstr>Podpora vektorjev</vt:lpstr>
      <vt:lpstr>Naključni gozdovi</vt:lpstr>
      <vt:lpstr>Naivni Bayes</vt:lpstr>
      <vt:lpstr>Nevronske mreže</vt:lpstr>
      <vt:lpstr>Spreminjanje uteži v DNN</vt:lpstr>
      <vt:lpstr>Izboljševanje uteži v ciklih (Foldih)</vt:lpstr>
      <vt:lpstr>Učna, verifikacijska in testna množica</vt:lpstr>
      <vt:lpstr>Kako se model izboljšuje?</vt:lpstr>
      <vt:lpstr>Nevronske mreže</vt:lpstr>
      <vt:lpstr>Konvolucijske nevronske mreže (CNNs)</vt:lpstr>
      <vt:lpstr>Rekurentne nevronske mreže (RNNs)</vt:lpstr>
      <vt:lpstr>Dolgo kratkoročni pomnilnik (LSTM)</vt:lpstr>
      <vt:lpstr>Primerjalna tabela  CNN, RNN in LSTM</vt:lpstr>
      <vt:lpstr>PowerPoint Presentation</vt:lpstr>
      <vt:lpstr>Transformerji (Transformers)</vt:lpstr>
      <vt:lpstr>Avtoenkoderji (Autoencoders)</vt:lpstr>
      <vt:lpstr>Generativne nevronske mreže (GANs)</vt:lpstr>
      <vt:lpstr>Rekurzivne nevronske mreže (Recursive Neural Networks)</vt:lpstr>
      <vt:lpstr>Grafne nevronske mreže  (Graph Neural Networks - GNNs)</vt:lpstr>
      <vt:lpstr>Metode</vt:lpstr>
      <vt:lpstr>Metoda K najbližnjih sosedov</vt:lpstr>
      <vt:lpstr>XGBoost – gradientno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Intelligent Systems  Jožef Stefan Institute</dc:title>
  <dc:creator>mitjal</dc:creator>
  <cp:lastModifiedBy>Matjaz Gams</cp:lastModifiedBy>
  <cp:revision>463</cp:revision>
  <dcterms:created xsi:type="dcterms:W3CDTF">2018-04-26T09:46:16Z</dcterms:created>
  <dcterms:modified xsi:type="dcterms:W3CDTF">2024-12-04T10:27:56Z</dcterms:modified>
</cp:coreProperties>
</file>